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 marL="0" marR="0" indent="0" algn="l" defTabSz="38404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9601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19202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28803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384048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48006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57607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67208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76809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18181"/>
              </a:solidFill>
              <a:prstDash val="solid"/>
              <a:miter lim="400000"/>
            </a:ln>
          </a:top>
          <a:bottom>
            <a:ln w="12700" cap="flat">
              <a:solidFill>
                <a:srgbClr val="818181"/>
              </a:solidFill>
              <a:prstDash val="solid"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solidFill>
                <a:srgbClr val="818181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2025" autoAdjust="0"/>
  </p:normalViewPr>
  <p:slideViewPr>
    <p:cSldViewPr snapToGrid="0">
      <p:cViewPr>
        <p:scale>
          <a:sx n="107" d="100"/>
          <a:sy n="107" d="100"/>
        </p:scale>
        <p:origin x="-101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4641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1pPr>
    <a:lvl2pPr indent="96012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2pPr>
    <a:lvl3pPr indent="192024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3pPr>
    <a:lvl4pPr indent="288036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4pPr>
    <a:lvl5pPr indent="384048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5pPr>
    <a:lvl6pPr indent="480060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6pPr>
    <a:lvl7pPr indent="576072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7pPr>
    <a:lvl8pPr indent="672084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8pPr>
    <a:lvl9pPr indent="768096" defTabSz="192024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84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4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67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48" indent="0">
              <a:buFontTx/>
              <a:buNone/>
              <a:defRPr/>
            </a:lvl2pPr>
            <a:lvl3pPr marL="768096" indent="0">
              <a:buFontTx/>
              <a:buNone/>
              <a:defRPr/>
            </a:lvl3pPr>
            <a:lvl4pPr marL="1152144" indent="0">
              <a:buFontTx/>
              <a:buNone/>
              <a:defRPr/>
            </a:lvl4pPr>
            <a:lvl5pPr marL="1536192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4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lvl="0"/>
            <a:r>
              <a:rPr lang="en-US" sz="67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lvl="0"/>
            <a:r>
              <a:rPr lang="en-US" sz="67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32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38405" tIns="19202" rIns="38405" bIns="1920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65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048" indent="0">
              <a:buFontTx/>
              <a:buNone/>
              <a:defRPr/>
            </a:lvl2pPr>
            <a:lvl3pPr marL="768096" indent="0">
              <a:buFontTx/>
              <a:buNone/>
              <a:defRPr/>
            </a:lvl3pPr>
            <a:lvl4pPr marL="1152144" indent="0">
              <a:buFontTx/>
              <a:buNone/>
              <a:defRPr/>
            </a:lvl4pPr>
            <a:lvl5pPr marL="1536192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38405" tIns="19202" rIns="38405" bIns="1920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lvl="0"/>
            <a:r>
              <a:rPr lang="en-US" sz="67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lvl="0"/>
            <a:r>
              <a:rPr lang="en-US" sz="67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09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4048" indent="0">
              <a:buFontTx/>
              <a:buNone/>
              <a:defRPr/>
            </a:lvl2pPr>
            <a:lvl3pPr marL="768096" indent="0">
              <a:buFontTx/>
              <a:buNone/>
              <a:defRPr/>
            </a:lvl3pPr>
            <a:lvl4pPr marL="1152144" indent="0">
              <a:buFontTx/>
              <a:buNone/>
              <a:defRPr/>
            </a:lvl4pPr>
            <a:lvl5pPr marL="1536192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38405" tIns="19202" rIns="38405" bIns="1920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13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44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75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6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4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40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0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66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24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35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7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2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7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048" indent="0">
              <a:buNone/>
              <a:defRPr sz="1300"/>
            </a:lvl2pPr>
            <a:lvl3pPr marL="768096" indent="0">
              <a:buNone/>
              <a:defRPr sz="1300"/>
            </a:lvl3pPr>
            <a:lvl4pPr marL="1152144" indent="0">
              <a:buNone/>
              <a:defRPr sz="1300"/>
            </a:lvl4pPr>
            <a:lvl5pPr marL="1536192" indent="0">
              <a:buNone/>
              <a:defRPr sz="1300"/>
            </a:lvl5pPr>
            <a:lvl6pPr marL="1920240" indent="0">
              <a:buNone/>
              <a:defRPr sz="1300"/>
            </a:lvl6pPr>
            <a:lvl7pPr marL="2304288" indent="0">
              <a:buNone/>
              <a:defRPr sz="1300"/>
            </a:lvl7pPr>
            <a:lvl8pPr marL="2688336" indent="0">
              <a:buNone/>
              <a:defRPr sz="1300"/>
            </a:lvl8pPr>
            <a:lvl9pPr marL="3072384" indent="0">
              <a:buNone/>
              <a:defRPr sz="13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8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38405" tIns="19202" rIns="38405" bIns="19202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r">
              <a:defRPr sz="17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82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txStyles>
    <p:titleStyle>
      <a:lvl1pPr algn="l" defTabSz="384048" rtl="0" eaLnBrk="1" latinLnBrk="0" hangingPunct="1"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36" indent="-288036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5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24078" indent="-240030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960120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344168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728216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112264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6312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80360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4408" indent="-192024" algn="l" defTabSz="384048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3840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sos, na 60 jaar"/>
          <p:cNvSpPr txBox="1">
            <a:spLocks noGrp="1"/>
          </p:cNvSpPr>
          <p:nvPr>
            <p:ph type="ctrTitle"/>
          </p:nvPr>
        </p:nvSpPr>
        <p:spPr>
          <a:xfrm>
            <a:off x="1941910" y="1572323"/>
            <a:ext cx="7135415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9000" dirty="0"/>
              <a:t/>
            </a:r>
            <a:br>
              <a:rPr lang="nl-NL" sz="9000" dirty="0"/>
            </a:br>
            <a:r>
              <a:rPr sz="9000" b="1" dirty="0">
                <a:solidFill>
                  <a:srgbClr val="002060"/>
                </a:solidFill>
                <a:cs typeface="Times New Roman" panose="02020603050405020304" pitchFamily="18" charset="0"/>
              </a:rPr>
              <a:t>Ne</a:t>
            </a:r>
            <a:r>
              <a:rPr lang="nl-NL" sz="9000" b="1" dirty="0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sz="90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os</a:t>
            </a:r>
            <a:r>
              <a:rPr lang="nl-NL" sz="9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sz="7200" dirty="0" err="1" smtClean="0">
                <a:cs typeface="Times New Roman" panose="02020603050405020304" pitchFamily="18" charset="0"/>
              </a:rPr>
              <a:t>na</a:t>
            </a:r>
            <a:r>
              <a:rPr sz="7200" dirty="0" smtClean="0">
                <a:cs typeface="Times New Roman" panose="02020603050405020304" pitchFamily="18" charset="0"/>
              </a:rPr>
              <a:t> </a:t>
            </a:r>
            <a:r>
              <a:rPr sz="7200" dirty="0">
                <a:cs typeface="Times New Roman" panose="02020603050405020304" pitchFamily="18" charset="0"/>
              </a:rPr>
              <a:t>60 </a:t>
            </a:r>
            <a:r>
              <a:rPr sz="7200" dirty="0" err="1">
                <a:cs typeface="Times New Roman" panose="02020603050405020304" pitchFamily="18" charset="0"/>
              </a:rPr>
              <a:t>jaar</a:t>
            </a:r>
            <a:endParaRPr sz="7200" dirty="0">
              <a:cs typeface="Times New Roman" panose="02020603050405020304" pitchFamily="18" charset="0"/>
            </a:endParaRPr>
          </a:p>
        </p:txBody>
      </p:sp>
      <p:sp>
        <p:nvSpPr>
          <p:cNvPr id="120" name="Mijn persoonlijke ervaringen"/>
          <p:cNvSpPr txBox="1">
            <a:spLocks noGrp="1"/>
          </p:cNvSpPr>
          <p:nvPr>
            <p:ph type="subTitle" idx="1"/>
          </p:nvPr>
        </p:nvSpPr>
        <p:spPr>
          <a:xfrm>
            <a:off x="1999060" y="3454291"/>
            <a:ext cx="6686549" cy="200169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500" dirty="0" err="1">
                <a:cs typeface="Times New Roman" panose="02020603050405020304" pitchFamily="18" charset="0"/>
              </a:rPr>
              <a:t>Mijn</a:t>
            </a:r>
            <a:r>
              <a:rPr sz="2500" dirty="0">
                <a:cs typeface="Times New Roman" panose="02020603050405020304" pitchFamily="18" charset="0"/>
              </a:rPr>
              <a:t> </a:t>
            </a:r>
            <a:r>
              <a:rPr sz="2500" dirty="0" err="1">
                <a:cs typeface="Times New Roman" panose="02020603050405020304" pitchFamily="18" charset="0"/>
              </a:rPr>
              <a:t>persoonlij</a:t>
            </a:r>
            <a:r>
              <a:rPr lang="nl-NL" sz="2500" dirty="0">
                <a:cs typeface="Times New Roman" panose="02020603050405020304" pitchFamily="18" charset="0"/>
              </a:rPr>
              <a:t>k verhaal</a:t>
            </a:r>
          </a:p>
          <a:p>
            <a:endParaRPr lang="nl-NL" sz="2500" dirty="0">
              <a:cs typeface="Times New Roman" panose="02020603050405020304" pitchFamily="18" charset="0"/>
            </a:endParaRPr>
          </a:p>
          <a:p>
            <a:endParaRPr lang="nl-NL" sz="1800" dirty="0" smtClean="0">
              <a:cs typeface="Times New Roman" panose="02020603050405020304" pitchFamily="18" charset="0"/>
            </a:endParaRPr>
          </a:p>
          <a:p>
            <a:r>
              <a:rPr lang="nl-NL" sz="1800" dirty="0" smtClean="0">
                <a:cs typeface="Times New Roman" panose="02020603050405020304" pitchFamily="18" charset="0"/>
              </a:rPr>
              <a:t>Lucia </a:t>
            </a:r>
            <a:r>
              <a:rPr lang="nl-NL" sz="1800" dirty="0">
                <a:cs typeface="Times New Roman" panose="02020603050405020304" pitchFamily="18" charset="0"/>
              </a:rPr>
              <a:t>Feijen, voorzitter Stichting </a:t>
            </a:r>
            <a:r>
              <a:rPr lang="nl-NL" sz="1800" dirty="0" err="1">
                <a:cs typeface="Times New Roman" panose="02020603050405020304" pitchFamily="18" charset="0"/>
              </a:rPr>
              <a:t>Nesos</a:t>
            </a:r>
            <a:endParaRPr sz="1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cs typeface="Times New Roman" panose="02020603050405020304" pitchFamily="18" charset="0"/>
              </a:rPr>
              <a:t>Jeugdjaren</a:t>
            </a:r>
            <a:endParaRPr lang="nl-NL" b="1" dirty="0">
              <a:cs typeface="Times New Roman" panose="02020603050405020304" pitchFamily="18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Nederlandse Softenon kinderen werden in drie verschillende revalidatiecentra behandeld afhankelijk van de religie van hun ouders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Persoonlijk tot 8e jaar de helft van de tijd doorgebracht in ziekenhuizen en revalidatiecentra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In die tijd 10 operaties ondergaan 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Langdurige behandelingen in de Johanna Stichting en in Leersum 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Extreme angst ontwikkeld voor mensen in ‘witte jassen’, daardoor later jarenlang bezoeken aan artsen, tandartsen en fysiotherapeuten vermeden en last van verlatingsangst</a:t>
            </a:r>
          </a:p>
        </p:txBody>
      </p:sp>
    </p:spTree>
    <p:extLst>
      <p:ext uri="{BB962C8B-B14F-4D97-AF65-F5344CB8AC3E}">
        <p14:creationId xmlns:p14="http://schemas.microsoft.com/office/powerpoint/2010/main" val="3602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20" y="1488935"/>
            <a:ext cx="5033247" cy="388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7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Been- en </a:t>
            </a:r>
            <a:r>
              <a:rPr lang="nl-NL" b="1" dirty="0" smtClean="0">
                <a:cs typeface="Times New Roman" panose="02020603050405020304" pitchFamily="18" charset="0"/>
              </a:rPr>
              <a:t>armprothese</a:t>
            </a:r>
            <a:endParaRPr lang="nl-NL" b="1" dirty="0"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1098" r="3018" b="1768"/>
          <a:stretch/>
        </p:blipFill>
        <p:spPr>
          <a:xfrm>
            <a:off x="4883037" y="2093450"/>
            <a:ext cx="2105412" cy="325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4" y="2093450"/>
            <a:ext cx="2247220" cy="325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Tot mijn </a:t>
            </a:r>
            <a:r>
              <a:rPr lang="nl-NL" b="1" dirty="0" smtClean="0">
                <a:cs typeface="Times New Roman" panose="02020603050405020304" pitchFamily="18" charset="0"/>
              </a:rPr>
              <a:t>8e jaar </a:t>
            </a:r>
            <a:r>
              <a:rPr lang="nl-NL" b="1" dirty="0">
                <a:cs typeface="Times New Roman" panose="02020603050405020304" pitchFamily="18" charset="0"/>
              </a:rPr>
              <a:t>in een kinderwagen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4" y="1998733"/>
            <a:ext cx="2991448" cy="379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7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School en studie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‘Normale' scholen doorlopen en universitaire studie gevolgd, ondanks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Problemen met toegankelijkheid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Acceptatie problemen door leeftijdgenoten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Pesterijen en buitengesloten worden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Afhankelijkheid van anderen voor ADL en mobiliteit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Door de inzet van ouders en enkele individuele personen is dit toch </a:t>
            </a:r>
            <a:r>
              <a:rPr lang="nl-NL" sz="2000" dirty="0" smtClean="0">
                <a:cs typeface="Times New Roman" panose="02020603050405020304" pitchFamily="18" charset="0"/>
              </a:rPr>
              <a:t>gelukt</a:t>
            </a:r>
            <a:endParaRPr lang="nl-NL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cs typeface="Times New Roman" panose="02020603050405020304" pitchFamily="18" charset="0"/>
              </a:rPr>
              <a:t>Werk</a:t>
            </a:r>
            <a:endParaRPr lang="nl-NL" b="1" dirty="0"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Lastig om een baan te </a:t>
            </a:r>
            <a:r>
              <a:rPr lang="nl-NL" sz="2000" dirty="0" smtClean="0">
                <a:cs typeface="Times New Roman" panose="02020603050405020304" pitchFamily="18" charset="0"/>
              </a:rPr>
              <a:t>vinden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Acceptatie door </a:t>
            </a:r>
            <a:r>
              <a:rPr lang="nl-NL" sz="2000" dirty="0" smtClean="0">
                <a:cs typeface="Times New Roman" panose="02020603050405020304" pitchFamily="18" charset="0"/>
              </a:rPr>
              <a:t>collega's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Op latere leeftijd toename van lichamelijke </a:t>
            </a:r>
            <a:r>
              <a:rPr lang="nl-NL" sz="2000" dirty="0" smtClean="0">
                <a:cs typeface="Times New Roman" panose="02020603050405020304" pitchFamily="18" charset="0"/>
              </a:rPr>
              <a:t>klachten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Werk </a:t>
            </a:r>
            <a:r>
              <a:rPr lang="nl-NL" sz="2000" dirty="0" smtClean="0">
                <a:cs typeface="Times New Roman" panose="02020603050405020304" pitchFamily="18" charset="0"/>
              </a:rPr>
              <a:t>kostte </a:t>
            </a:r>
            <a:r>
              <a:rPr lang="nl-NL" sz="2000" dirty="0">
                <a:cs typeface="Times New Roman" panose="02020603050405020304" pitchFamily="18" charset="0"/>
              </a:rPr>
              <a:t>steeds meer energie, </a:t>
            </a:r>
            <a:r>
              <a:rPr lang="nl-NL" sz="2000" dirty="0" smtClean="0">
                <a:cs typeface="Times New Roman" panose="02020603050405020304" pitchFamily="18" charset="0"/>
              </a:rPr>
              <a:t>vaker </a:t>
            </a:r>
            <a:r>
              <a:rPr lang="nl-NL" sz="2000" dirty="0">
                <a:cs typeface="Times New Roman" panose="02020603050405020304" pitchFamily="18" charset="0"/>
              </a:rPr>
              <a:t>uitval door </a:t>
            </a:r>
            <a:r>
              <a:rPr lang="nl-NL" sz="2000" dirty="0" smtClean="0">
                <a:cs typeface="Times New Roman" panose="02020603050405020304" pitchFamily="18" charset="0"/>
              </a:rPr>
              <a:t>ziekte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Uiteindelijk volledig afgekeurd voor </a:t>
            </a:r>
            <a:r>
              <a:rPr lang="nl-NL" sz="2000" dirty="0" smtClean="0">
                <a:cs typeface="Times New Roman" panose="02020603050405020304" pitchFamily="18" charset="0"/>
              </a:rPr>
              <a:t>werk</a:t>
            </a:r>
          </a:p>
          <a:p>
            <a:r>
              <a:rPr lang="nl-NL" sz="2000" dirty="0" smtClean="0">
                <a:cs typeface="Times New Roman" panose="02020603050405020304" pitchFamily="18" charset="0"/>
              </a:rPr>
              <a:t>Consequenties: wegvallen van deel van inkomen, (werk) voorzieningen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Gevaar van sociaal isolement</a:t>
            </a:r>
          </a:p>
        </p:txBody>
      </p:sp>
    </p:spTree>
    <p:extLst>
      <p:ext uri="{BB962C8B-B14F-4D97-AF65-F5344CB8AC3E}">
        <p14:creationId xmlns:p14="http://schemas.microsoft.com/office/powerpoint/2010/main" val="800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Sociale </a:t>
            </a:r>
            <a:r>
              <a:rPr lang="nl-NL" b="1" dirty="0" smtClean="0">
                <a:cs typeface="Times New Roman" panose="02020603050405020304" pitchFamily="18" charset="0"/>
              </a:rPr>
              <a:t>contacten en </a:t>
            </a:r>
            <a:r>
              <a:rPr lang="nl-NL" b="1" dirty="0">
                <a:cs typeface="Times New Roman" panose="02020603050405020304" pitchFamily="18" charset="0"/>
              </a:rPr>
              <a:t>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Van jongs af aan meegekregen/ervaren ‘anders te zijn’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Negatief lichaamsbeeld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Bang de anderen tot last te zijn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Moeite om kwetsbaarheid en emoties te tonen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Door verlatingsangst problemen in relaties</a:t>
            </a:r>
          </a:p>
        </p:txBody>
      </p:sp>
    </p:spTree>
    <p:extLst>
      <p:ext uri="{BB962C8B-B14F-4D97-AF65-F5344CB8AC3E}">
        <p14:creationId xmlns:p14="http://schemas.microsoft.com/office/powerpoint/2010/main" val="3537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Vrije tijd en sport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700" dirty="0">
                <a:cs typeface="Times New Roman" panose="02020603050405020304" pitchFamily="18" charset="0"/>
              </a:rPr>
              <a:t>Zwemmen					Zeilen</a:t>
            </a: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80" y="2881312"/>
            <a:ext cx="2035395" cy="217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52" y="2881311"/>
            <a:ext cx="2412546" cy="217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1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Paardensport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" b="3824"/>
          <a:stretch/>
        </p:blipFill>
        <p:spPr>
          <a:xfrm>
            <a:off x="1944695" y="2352676"/>
            <a:ext cx="2895756" cy="283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6" y="2345872"/>
            <a:ext cx="3335566" cy="284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4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Al 35 jaar in het dagelijks leven ondersteund door hulphonden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1909" y="2133600"/>
            <a:ext cx="2922707" cy="3777622"/>
          </a:xfrm>
        </p:spPr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Mijn eerste </a:t>
            </a:r>
            <a:r>
              <a:rPr lang="nl-NL" sz="2000" dirty="0" smtClean="0">
                <a:cs typeface="Times New Roman" panose="02020603050405020304" pitchFamily="18" charset="0"/>
              </a:rPr>
              <a:t>hulphond</a:t>
            </a:r>
            <a:endParaRPr lang="nl-NL" sz="2000" dirty="0"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1" y="2864581"/>
            <a:ext cx="2353802" cy="311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17" y="2864580"/>
            <a:ext cx="3235510" cy="311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864616" y="2133600"/>
            <a:ext cx="3965059" cy="3777622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>
            <a:lvl1pPr marL="288036" indent="-288036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4078" indent="-240030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0120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44168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728216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112264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96312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4408" indent="-192024" algn="l" defTabSz="384048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>
                <a:cs typeface="Times New Roman" panose="02020603050405020304" pitchFamily="18" charset="0"/>
              </a:rPr>
              <a:t>Mijn huidige hond Massa</a:t>
            </a:r>
            <a:endParaRPr lang="nl-NL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909" y="796159"/>
            <a:ext cx="6683765" cy="3376025"/>
          </a:xfrm>
        </p:spPr>
        <p:txBody>
          <a:bodyPr>
            <a:noAutofit/>
          </a:bodyPr>
          <a:lstStyle/>
          <a:p>
            <a:r>
              <a:rPr lang="nl-NL" sz="4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Ne</a:t>
            </a:r>
            <a:r>
              <a:rPr lang="nl-NL" sz="44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sos</a:t>
            </a:r>
            <a:r>
              <a:rPr lang="nl-NL" sz="2800" dirty="0">
                <a:cs typeface="Times New Roman" panose="02020603050405020304" pitchFamily="18" charset="0"/>
              </a:rPr>
              <a:t/>
            </a:r>
            <a:br>
              <a:rPr lang="nl-NL" sz="2800" dirty="0"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Ne</a:t>
            </a:r>
            <a:r>
              <a:rPr lang="nl-NL" sz="2800" dirty="0">
                <a:cs typeface="Times New Roman" panose="02020603050405020304" pitchFamily="18" charset="0"/>
              </a:rPr>
              <a:t>derlandse </a:t>
            </a:r>
            <a:r>
              <a:rPr lang="nl-NL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So</a:t>
            </a:r>
            <a:r>
              <a:rPr lang="nl-NL" sz="2800" dirty="0">
                <a:cs typeface="Times New Roman" panose="02020603050405020304" pitchFamily="18" charset="0"/>
              </a:rPr>
              <a:t>ftenon </a:t>
            </a:r>
            <a:r>
              <a:rPr lang="nl-NL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nl-NL" sz="2800" dirty="0">
                <a:cs typeface="Times New Roman" panose="02020603050405020304" pitchFamily="18" charset="0"/>
              </a:rPr>
              <a:t>lachtoffers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1909" y="3436883"/>
            <a:ext cx="6686550" cy="2474339"/>
          </a:xfrm>
        </p:spPr>
        <p:txBody>
          <a:bodyPr>
            <a:normAutofit/>
          </a:bodyPr>
          <a:lstStyle/>
          <a:p>
            <a:r>
              <a:rPr lang="nl-NL" sz="2300" dirty="0" smtClean="0">
                <a:cs typeface="Times New Roman" panose="02020603050405020304" pitchFamily="18" charset="0"/>
              </a:rPr>
              <a:t>5 </a:t>
            </a:r>
            <a:r>
              <a:rPr lang="nl-NL" sz="2300" dirty="0">
                <a:cs typeface="Times New Roman" panose="02020603050405020304" pitchFamily="18" charset="0"/>
              </a:rPr>
              <a:t>november 2010 opgericht </a:t>
            </a:r>
            <a:endParaRPr lang="nl-NL" sz="2300" dirty="0" smtClean="0">
              <a:cs typeface="Times New Roman" panose="02020603050405020304" pitchFamily="18" charset="0"/>
            </a:endParaRPr>
          </a:p>
          <a:p>
            <a:r>
              <a:rPr lang="nl-NL" sz="2300" dirty="0" smtClean="0">
                <a:cs typeface="Times New Roman" panose="02020603050405020304" pitchFamily="18" charset="0"/>
              </a:rPr>
              <a:t>Doel: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100" dirty="0" smtClean="0">
                <a:cs typeface="Times New Roman" panose="02020603050405020304" pitchFamily="18" charset="0"/>
              </a:rPr>
              <a:t>de </a:t>
            </a:r>
            <a:r>
              <a:rPr lang="nl-NL" sz="2100" dirty="0">
                <a:cs typeface="Times New Roman" panose="02020603050405020304" pitchFamily="18" charset="0"/>
              </a:rPr>
              <a:t>geestelijke en materiële belangen van de Softenon slachtoffers in Nederland te behartigen </a:t>
            </a:r>
            <a:endParaRPr lang="nl-NL" sz="2100" dirty="0" smtClean="0"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100" dirty="0" smtClean="0">
                <a:cs typeface="Times New Roman" panose="02020603050405020304" pitchFamily="18" charset="0"/>
              </a:rPr>
              <a:t>verbetering </a:t>
            </a:r>
            <a:r>
              <a:rPr lang="nl-NL" sz="2100" dirty="0">
                <a:cs typeface="Times New Roman" panose="02020603050405020304" pitchFamily="18" charset="0"/>
              </a:rPr>
              <a:t>van de levenskwaliteit van Softenon </a:t>
            </a:r>
            <a:r>
              <a:rPr lang="nl-NL" sz="2100" dirty="0" smtClean="0">
                <a:cs typeface="Times New Roman" panose="02020603050405020304" pitchFamily="18" charset="0"/>
              </a:rPr>
              <a:t>slachtoffers</a:t>
            </a:r>
            <a:endParaRPr lang="nl-NL" sz="2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Wat zal de toekomst brengen?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Toename pijnklachten en fysieke beperkingen (vroeg oud worden)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  <a:p>
            <a:r>
              <a:rPr lang="nl-NL" sz="2000" dirty="0">
                <a:cs typeface="Times New Roman" panose="02020603050405020304" pitchFamily="18" charset="0"/>
              </a:rPr>
              <a:t>Toenemende beperkingen t.a.v. zelfredzaamheid en autonomie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  <a:p>
            <a:r>
              <a:rPr lang="nl-NL" sz="2000" dirty="0">
                <a:cs typeface="Times New Roman" panose="02020603050405020304" pitchFamily="18" charset="0"/>
              </a:rPr>
              <a:t>Toename afhankelijkheid van hulp door derden</a:t>
            </a:r>
          </a:p>
          <a:p>
            <a:pPr marL="0" indent="0">
              <a:buNone/>
            </a:pPr>
            <a:endParaRPr lang="nl-NL" sz="2000" dirty="0">
              <a:cs typeface="Times New Roman" panose="02020603050405020304" pitchFamily="18" charset="0"/>
            </a:endParaRPr>
          </a:p>
          <a:p>
            <a:r>
              <a:rPr lang="nl-NL" sz="2000" dirty="0">
                <a:cs typeface="Times New Roman" panose="02020603050405020304" pitchFamily="18" charset="0"/>
              </a:rPr>
              <a:t>Gevaar van sociaal isolement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Belangrijke ontwikkelingen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Betere informatievoorziening van slachtoffers en behandelaars door nieuwe website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Ontwikkeling expertisecentrum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Uitwisseling informatie met buitenlandse expertisecentra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Buitenlandse onderzoeken naar de levensomstandigheden en behoeften van de Softenon slachtoffers</a:t>
            </a:r>
          </a:p>
          <a:p>
            <a:r>
              <a:rPr lang="nl-NL" sz="2000" dirty="0">
                <a:cs typeface="Times New Roman" panose="02020603050405020304" pitchFamily="18" charset="0"/>
              </a:rPr>
              <a:t>Ontwikkeling van behandelprotocollen</a:t>
            </a:r>
          </a:p>
          <a:p>
            <a:r>
              <a:rPr lang="nl-NL" sz="2000" dirty="0" smtClean="0">
                <a:cs typeface="Times New Roman" panose="02020603050405020304" pitchFamily="18" charset="0"/>
              </a:rPr>
              <a:t>Steeds </a:t>
            </a:r>
            <a:r>
              <a:rPr lang="nl-NL" sz="2000" dirty="0">
                <a:cs typeface="Times New Roman" panose="02020603050405020304" pitchFamily="18" charset="0"/>
              </a:rPr>
              <a:t>meer online </a:t>
            </a:r>
            <a:r>
              <a:rPr lang="nl-NL" sz="2000" dirty="0" err="1" smtClean="0">
                <a:cs typeface="Times New Roman" panose="02020603050405020304" pitchFamily="18" charset="0"/>
              </a:rPr>
              <a:t>communities</a:t>
            </a:r>
            <a:r>
              <a:rPr lang="nl-NL" sz="2000" dirty="0" smtClean="0">
                <a:cs typeface="Times New Roman" panose="02020603050405020304" pitchFamily="18" charset="0"/>
              </a:rPr>
              <a:t>, bv</a:t>
            </a:r>
            <a:r>
              <a:rPr lang="nl-NL" sz="2000" dirty="0">
                <a:cs typeface="Times New Roman" panose="02020603050405020304" pitchFamily="18" charset="0"/>
              </a:rPr>
              <a:t>. EDRIC</a:t>
            </a:r>
          </a:p>
        </p:txBody>
      </p:sp>
    </p:spTree>
    <p:extLst>
      <p:ext uri="{BB962C8B-B14F-4D97-AF65-F5344CB8AC3E}">
        <p14:creationId xmlns:p14="http://schemas.microsoft.com/office/powerpoint/2010/main" val="3678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694" y="733096"/>
            <a:ext cx="6683765" cy="1171904"/>
          </a:xfrm>
        </p:spPr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Doelstellingen Stichting </a:t>
            </a:r>
            <a:r>
              <a:rPr lang="nl-NL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</a:t>
            </a:r>
            <a:r>
              <a:rPr lang="nl-NL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sos</a:t>
            </a:r>
            <a:endParaRPr lang="nl-NL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700" dirty="0" smtClean="0">
                <a:cs typeface="Times New Roman" panose="02020603050405020304" pitchFamily="18" charset="0"/>
              </a:rPr>
              <a:t>Garanderen </a:t>
            </a:r>
            <a:r>
              <a:rPr lang="nl-NL" sz="1700" dirty="0">
                <a:cs typeface="Times New Roman" panose="02020603050405020304" pitchFamily="18" charset="0"/>
              </a:rPr>
              <a:t>b</a:t>
            </a:r>
            <a:r>
              <a:rPr lang="nl-NL" sz="1700" dirty="0" smtClean="0">
                <a:cs typeface="Times New Roman" panose="02020603050405020304" pitchFamily="18" charset="0"/>
              </a:rPr>
              <a:t>etere </a:t>
            </a:r>
            <a:r>
              <a:rPr lang="nl-NL" sz="1700" dirty="0">
                <a:cs typeface="Times New Roman" panose="02020603050405020304" pitchFamily="18" charset="0"/>
              </a:rPr>
              <a:t>zorg voor Softenon </a:t>
            </a:r>
            <a:r>
              <a:rPr lang="nl-NL" sz="1700" dirty="0" smtClean="0">
                <a:cs typeface="Times New Roman" panose="02020603050405020304" pitchFamily="18" charset="0"/>
              </a:rPr>
              <a:t>slachtoffers</a:t>
            </a:r>
            <a:endParaRPr lang="nl-NL" sz="1700" dirty="0">
              <a:cs typeface="Times New Roman" panose="02020603050405020304" pitchFamily="18" charset="0"/>
            </a:endParaRPr>
          </a:p>
          <a:p>
            <a:r>
              <a:rPr lang="nl-NL" sz="1700" dirty="0">
                <a:cs typeface="Times New Roman" panose="02020603050405020304" pitchFamily="18" charset="0"/>
              </a:rPr>
              <a:t>Verbetering informatievoorziening aan Softenon slachtoffers </a:t>
            </a:r>
          </a:p>
          <a:p>
            <a:pPr marL="720090" lvl="2" indent="0">
              <a:buNone/>
            </a:pPr>
            <a:r>
              <a:rPr lang="nl-NL" sz="1500" i="1" dirty="0" smtClean="0">
                <a:cs typeface="Times New Roman" panose="02020603050405020304" pitchFamily="18" charset="0"/>
              </a:rPr>
              <a:t>bv betreffende </a:t>
            </a:r>
            <a:r>
              <a:rPr lang="nl-NL" sz="1500" i="1" dirty="0">
                <a:cs typeface="Times New Roman" panose="02020603050405020304" pitchFamily="18" charset="0"/>
              </a:rPr>
              <a:t>specifieke hulpmiddelen en </a:t>
            </a:r>
            <a:r>
              <a:rPr lang="nl-NL" sz="1500" i="1" dirty="0" smtClean="0">
                <a:cs typeface="Times New Roman" panose="02020603050405020304" pitchFamily="18" charset="0"/>
              </a:rPr>
              <a:t>voorzieningen</a:t>
            </a:r>
            <a:endParaRPr lang="nl-NL" sz="1500" i="1" dirty="0">
              <a:cs typeface="Times New Roman" panose="02020603050405020304" pitchFamily="18" charset="0"/>
            </a:endParaRPr>
          </a:p>
          <a:p>
            <a:r>
              <a:rPr lang="nl-NL" sz="1700" dirty="0" smtClean="0">
                <a:cs typeface="Times New Roman" panose="02020603050405020304" pitchFamily="18" charset="0"/>
              </a:rPr>
              <a:t>Sint </a:t>
            </a:r>
            <a:r>
              <a:rPr lang="nl-NL" sz="1700" dirty="0">
                <a:cs typeface="Times New Roman" panose="02020603050405020304" pitchFamily="18" charset="0"/>
              </a:rPr>
              <a:t>Maartenskliniek ontwikkelen tot expertisecentrum </a:t>
            </a:r>
            <a:endParaRPr lang="nl-NL" sz="1700" dirty="0" smtClean="0">
              <a:cs typeface="Times New Roman" panose="02020603050405020304" pitchFamily="18" charset="0"/>
            </a:endParaRPr>
          </a:p>
          <a:p>
            <a:r>
              <a:rPr lang="nl-NL" sz="1700" dirty="0" smtClean="0">
                <a:cs typeface="Times New Roman" panose="02020603050405020304" pitchFamily="18" charset="0"/>
              </a:rPr>
              <a:t>Verkrijgen </a:t>
            </a:r>
            <a:r>
              <a:rPr lang="nl-NL" sz="1700" dirty="0">
                <a:cs typeface="Times New Roman" panose="02020603050405020304" pitchFamily="18" charset="0"/>
              </a:rPr>
              <a:t>van </a:t>
            </a:r>
            <a:r>
              <a:rPr lang="nl-NL" sz="1700" dirty="0" smtClean="0">
                <a:cs typeface="Times New Roman" panose="02020603050405020304" pitchFamily="18" charset="0"/>
              </a:rPr>
              <a:t>chronische </a:t>
            </a:r>
            <a:r>
              <a:rPr lang="nl-NL" sz="1700" dirty="0">
                <a:cs typeface="Times New Roman" panose="02020603050405020304" pitchFamily="18" charset="0"/>
              </a:rPr>
              <a:t>indicatie, erkenning </a:t>
            </a:r>
            <a:r>
              <a:rPr lang="nl-NL" sz="1700" dirty="0" smtClean="0">
                <a:cs typeface="Times New Roman" panose="02020603050405020304" pitchFamily="18" charset="0"/>
              </a:rPr>
              <a:t>bij zorgverzekeraars</a:t>
            </a:r>
          </a:p>
          <a:p>
            <a:pPr marL="672084" lvl="2" indent="0">
              <a:buNone/>
            </a:pPr>
            <a:r>
              <a:rPr lang="nl-NL" sz="1500" i="1" dirty="0" smtClean="0">
                <a:cs typeface="Times New Roman" panose="02020603050405020304" pitchFamily="18" charset="0"/>
              </a:rPr>
              <a:t>ingepast </a:t>
            </a:r>
            <a:r>
              <a:rPr lang="nl-NL" sz="1500" i="1" dirty="0">
                <a:cs typeface="Times New Roman" panose="02020603050405020304" pitchFamily="18" charset="0"/>
              </a:rPr>
              <a:t>kunnen worden in systeem bij o.a. overheidsinstanties, aanvragen WMO, </a:t>
            </a:r>
            <a:r>
              <a:rPr lang="nl-NL" sz="1500" i="1" dirty="0" smtClean="0">
                <a:cs typeface="Times New Roman" panose="02020603050405020304" pitchFamily="18" charset="0"/>
              </a:rPr>
              <a:t>parkeerkaart</a:t>
            </a:r>
            <a:endParaRPr lang="nl-NL" sz="1500" i="1" dirty="0">
              <a:cs typeface="Times New Roman" panose="02020603050405020304" pitchFamily="18" charset="0"/>
            </a:endParaRPr>
          </a:p>
          <a:p>
            <a:r>
              <a:rPr lang="nl-NL" sz="1700" dirty="0">
                <a:cs typeface="Times New Roman" panose="02020603050405020304" pitchFamily="18" charset="0"/>
              </a:rPr>
              <a:t>Informatie </a:t>
            </a:r>
            <a:r>
              <a:rPr lang="nl-NL" sz="1700" dirty="0" smtClean="0">
                <a:cs typeface="Times New Roman" panose="02020603050405020304" pitchFamily="18" charset="0"/>
              </a:rPr>
              <a:t>aan </a:t>
            </a:r>
            <a:r>
              <a:rPr lang="nl-NL" sz="1700" dirty="0">
                <a:cs typeface="Times New Roman" panose="02020603050405020304" pitchFamily="18" charset="0"/>
              </a:rPr>
              <a:t>mensen die nog niet officieel erkend zijn als Softenon slachtoffer</a:t>
            </a:r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5490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694" y="793202"/>
            <a:ext cx="6683765" cy="1140373"/>
          </a:xfrm>
        </p:spPr>
        <p:txBody>
          <a:bodyPr/>
          <a:lstStyle/>
          <a:p>
            <a:r>
              <a:rPr lang="nl-NL" sz="4000" b="1" dirty="0">
                <a:cs typeface="Times New Roman" panose="02020603050405020304" pitchFamily="18" charset="0"/>
              </a:rPr>
              <a:t>De </a:t>
            </a:r>
            <a:r>
              <a:rPr lang="nl-NL" sz="4000" b="1" dirty="0" err="1">
                <a:cs typeface="Times New Roman" panose="02020603050405020304" pitchFamily="18" charset="0"/>
              </a:rPr>
              <a:t>Lareb</a:t>
            </a:r>
            <a:r>
              <a:rPr lang="nl-NL" sz="4000" b="1" dirty="0">
                <a:cs typeface="Times New Roman" panose="02020603050405020304" pitchFamily="18" charset="0"/>
              </a:rPr>
              <a:t> prijs</a:t>
            </a:r>
            <a:r>
              <a:rPr lang="nl-NL" b="1" dirty="0"/>
              <a:t>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4694" y="2385848"/>
            <a:ext cx="668655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300" dirty="0" smtClean="0">
                <a:cs typeface="Times New Roman" panose="02020603050405020304" pitchFamily="18" charset="0"/>
              </a:rPr>
              <a:t>Ontvangen in 2013 </a:t>
            </a:r>
          </a:p>
          <a:p>
            <a:pPr marL="336042" lvl="1" indent="0">
              <a:buNone/>
            </a:pPr>
            <a:r>
              <a:rPr lang="nl-NL" sz="2100" i="1" dirty="0" smtClean="0">
                <a:cs typeface="Times New Roman" panose="02020603050405020304" pitchFamily="18" charset="0"/>
              </a:rPr>
              <a:t>Uit handen van de </a:t>
            </a:r>
            <a:r>
              <a:rPr lang="nl-NL" sz="2100" i="1" dirty="0">
                <a:cs typeface="Times New Roman" panose="02020603050405020304" pitchFamily="18" charset="0"/>
              </a:rPr>
              <a:t>heer van </a:t>
            </a:r>
            <a:r>
              <a:rPr lang="nl-NL" sz="2100" i="1" dirty="0" err="1" smtClean="0">
                <a:cs typeface="Times New Roman" panose="02020603050405020304" pitchFamily="18" charset="0"/>
              </a:rPr>
              <a:t>Grootheest</a:t>
            </a:r>
            <a:r>
              <a:rPr lang="nl-NL" sz="2100" i="1" dirty="0" smtClean="0"/>
              <a:t> </a:t>
            </a:r>
            <a:endParaRPr lang="nl-NL" sz="2100" i="1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r>
              <a:rPr lang="nl-NL" sz="2300" dirty="0" err="1" smtClean="0">
                <a:cs typeface="Times New Roman" panose="02020603050405020304" pitchFamily="18" charset="0"/>
              </a:rPr>
              <a:t>Lareb</a:t>
            </a:r>
            <a:r>
              <a:rPr lang="nl-NL" sz="2300" dirty="0" smtClean="0">
                <a:cs typeface="Times New Roman" panose="02020603050405020304" pitchFamily="18" charset="0"/>
              </a:rPr>
              <a:t> prijs ontvangen vanwege:</a:t>
            </a:r>
          </a:p>
          <a:p>
            <a:pPr marL="336042" lvl="1" indent="0">
              <a:buNone/>
            </a:pPr>
            <a:r>
              <a:rPr lang="nl-NL" sz="2100" i="1" dirty="0" smtClean="0">
                <a:cs typeface="Times New Roman" panose="02020603050405020304" pitchFamily="18" charset="0"/>
              </a:rPr>
              <a:t>Haar </a:t>
            </a:r>
            <a:r>
              <a:rPr lang="nl-NL" sz="2100" i="1" dirty="0">
                <a:cs typeface="Times New Roman" panose="02020603050405020304" pitchFamily="18" charset="0"/>
              </a:rPr>
              <a:t>inzet en betrokkenheid bij aandacht voor ongewenste effecten van geneesmiddelen – ook op lange </a:t>
            </a:r>
            <a:r>
              <a:rPr lang="nl-NL" sz="2100" i="1" dirty="0" smtClean="0">
                <a:cs typeface="Times New Roman" panose="02020603050405020304" pitchFamily="18" charset="0"/>
              </a:rPr>
              <a:t>termijn</a:t>
            </a:r>
            <a:endParaRPr lang="nl-NL" sz="21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cs typeface="Times New Roman" panose="02020603050405020304" pitchFamily="18" charset="0"/>
              </a:rPr>
              <a:t>Het Softenon drama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700" b="1" dirty="0">
                <a:cs typeface="Times New Roman" panose="02020603050405020304" pitchFamily="18" charset="0"/>
              </a:rPr>
              <a:t>1 oktober 1957  </a:t>
            </a:r>
            <a:r>
              <a:rPr lang="nl-NL" sz="1700" dirty="0">
                <a:cs typeface="Times New Roman" panose="02020603050405020304" pitchFamily="18" charset="0"/>
              </a:rPr>
              <a:t>Firma </a:t>
            </a:r>
            <a:r>
              <a:rPr lang="nl-NL" sz="1700" dirty="0" err="1">
                <a:cs typeface="Times New Roman" panose="02020603050405020304" pitchFamily="18" charset="0"/>
              </a:rPr>
              <a:t>Grünenthal</a:t>
            </a:r>
            <a:r>
              <a:rPr lang="nl-NL" sz="1700" dirty="0">
                <a:cs typeface="Times New Roman" panose="02020603050405020304" pitchFamily="18" charset="0"/>
              </a:rPr>
              <a:t> brengt het medicijn </a:t>
            </a:r>
            <a:r>
              <a:rPr lang="nl-NL" sz="1700" i="1" dirty="0" err="1">
                <a:cs typeface="Times New Roman" panose="02020603050405020304" pitchFamily="18" charset="0"/>
              </a:rPr>
              <a:t>Contergan</a:t>
            </a:r>
            <a:r>
              <a:rPr lang="nl-NL" sz="1700" dirty="0">
                <a:cs typeface="Times New Roman" panose="02020603050405020304" pitchFamily="18" charset="0"/>
              </a:rPr>
              <a:t> in West-Duitsland receptvrij in de handel, o.a. onder de naam </a:t>
            </a:r>
            <a:r>
              <a:rPr lang="nl-NL" sz="1700" i="1" dirty="0" err="1">
                <a:cs typeface="Times New Roman" panose="02020603050405020304" pitchFamily="18" charset="0"/>
              </a:rPr>
              <a:t>Contergan</a:t>
            </a:r>
            <a:r>
              <a:rPr lang="nl-NL" sz="1700" i="1" dirty="0">
                <a:cs typeface="Times New Roman" panose="02020603050405020304" pitchFamily="18" charset="0"/>
              </a:rPr>
              <a:t> Forte Thalidomide. </a:t>
            </a:r>
            <a:r>
              <a:rPr lang="nl-NL" sz="1700" dirty="0">
                <a:cs typeface="Times New Roman" panose="02020603050405020304" pitchFamily="18" charset="0"/>
              </a:rPr>
              <a:t>Het</a:t>
            </a:r>
            <a:r>
              <a:rPr lang="nl-NL" sz="1700" i="1" dirty="0">
                <a:cs typeface="Times New Roman" panose="02020603050405020304" pitchFamily="18" charset="0"/>
              </a:rPr>
              <a:t> </a:t>
            </a:r>
            <a:r>
              <a:rPr lang="nl-NL" sz="1700" dirty="0">
                <a:cs typeface="Times New Roman" panose="02020603050405020304" pitchFamily="18" charset="0"/>
              </a:rPr>
              <a:t>wordt als kalmeringsmiddel voorgeschreven, met name tegen ochtendmisselijkheid bij zwangere vrouwen.</a:t>
            </a:r>
            <a:endParaRPr lang="nl-NL" sz="1700" i="1" dirty="0">
              <a:cs typeface="Times New Roman" panose="02020603050405020304" pitchFamily="18" charset="0"/>
            </a:endParaRPr>
          </a:p>
          <a:p>
            <a:r>
              <a:rPr lang="nl-NL" sz="1700" b="1" dirty="0">
                <a:cs typeface="Times New Roman" panose="02020603050405020304" pitchFamily="18" charset="0"/>
              </a:rPr>
              <a:t>1959  </a:t>
            </a:r>
            <a:r>
              <a:rPr lang="nl-NL" sz="1700" dirty="0">
                <a:cs typeface="Times New Roman" panose="02020603050405020304" pitchFamily="18" charset="0"/>
              </a:rPr>
              <a:t>Begin van dit jaar wordt het middel in Nederland in de handel gebracht, onder het merknaam Softenon. Een groot deel hiervan wordt als proefmonster onder artsen verspreid.</a:t>
            </a:r>
          </a:p>
          <a:p>
            <a:r>
              <a:rPr lang="nl-NL" sz="1700" b="1" dirty="0">
                <a:cs typeface="Times New Roman" panose="02020603050405020304" pitchFamily="18" charset="0"/>
              </a:rPr>
              <a:t>Februari 1960  </a:t>
            </a:r>
            <a:r>
              <a:rPr lang="nl-NL" sz="1700" dirty="0">
                <a:cs typeface="Times New Roman" panose="02020603050405020304" pitchFamily="18" charset="0"/>
              </a:rPr>
              <a:t>Eerste waarschuwingen over eventueel schadelijke werking van Thalidomide worden afgegeven door de medische farmaceutische voorlichtingsdienst.</a:t>
            </a:r>
          </a:p>
          <a:p>
            <a:r>
              <a:rPr lang="nl-NL" sz="1700" b="1" dirty="0">
                <a:cs typeface="Times New Roman" panose="02020603050405020304" pitchFamily="18" charset="0"/>
              </a:rPr>
              <a:t>27 november 1961  </a:t>
            </a:r>
            <a:r>
              <a:rPr lang="nl-NL" sz="1700" dirty="0">
                <a:cs typeface="Times New Roman" panose="02020603050405020304" pitchFamily="18" charset="0"/>
              </a:rPr>
              <a:t>De firma </a:t>
            </a:r>
            <a:r>
              <a:rPr lang="nl-NL" sz="1700" dirty="0" err="1">
                <a:cs typeface="Times New Roman" panose="02020603050405020304" pitchFamily="18" charset="0"/>
              </a:rPr>
              <a:t>Grünenthal</a:t>
            </a:r>
            <a:r>
              <a:rPr lang="nl-NL" sz="1700" dirty="0">
                <a:cs typeface="Times New Roman" panose="02020603050405020304" pitchFamily="18" charset="0"/>
              </a:rPr>
              <a:t> uit Aken haalt het geneesmiddel </a:t>
            </a:r>
            <a:r>
              <a:rPr lang="nl-NL" sz="1700" dirty="0" err="1">
                <a:cs typeface="Times New Roman" panose="02020603050405020304" pitchFamily="18" charset="0"/>
              </a:rPr>
              <a:t>Contergan</a:t>
            </a:r>
            <a:r>
              <a:rPr lang="nl-NL" sz="1700" dirty="0">
                <a:cs typeface="Times New Roman" panose="02020603050405020304" pitchFamily="18" charset="0"/>
              </a:rPr>
              <a:t> van de markt.</a:t>
            </a:r>
          </a:p>
          <a:p>
            <a:r>
              <a:rPr lang="nl-NL" sz="1700" dirty="0">
                <a:cs typeface="Times New Roman" panose="02020603050405020304" pitchFamily="18" charset="0"/>
              </a:rPr>
              <a:t>Wereldwijd zijn uiteindelijk ca. 10.000 kinderen geboren met ernstige misvormingen aan de ledematen, schade aan inwendige organen en zintuigen. </a:t>
            </a: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  <a:p>
            <a:endParaRPr lang="nl-NL" sz="1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Softenon in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700" dirty="0">
                <a:cs typeface="Times New Roman" panose="02020603050405020304" pitchFamily="18" charset="0"/>
              </a:rPr>
              <a:t>In Nederland zijn 25 kinderen geboren met lichamelijke afwijkingen als gevolg van Softenon, waarvan 15 nog in leven zijn.</a:t>
            </a:r>
          </a:p>
          <a:p>
            <a:r>
              <a:rPr lang="nl-NL" sz="1700" dirty="0">
                <a:cs typeface="Times New Roman" panose="02020603050405020304" pitchFamily="18" charset="0"/>
              </a:rPr>
              <a:t>De schade door Softenon is afhankelijk van het moment van inname van het middel tijdens de zwangerschap.</a:t>
            </a:r>
          </a:p>
          <a:p>
            <a:r>
              <a:rPr lang="nl-NL" sz="1700" dirty="0">
                <a:cs typeface="Times New Roman" panose="02020603050405020304" pitchFamily="18" charset="0"/>
              </a:rPr>
              <a:t>Door de inname van slechts één pil kan al schade ontstaan.</a:t>
            </a:r>
          </a:p>
          <a:p>
            <a:r>
              <a:rPr lang="nl-NL" sz="1700" dirty="0">
                <a:cs typeface="Times New Roman" panose="02020603050405020304" pitchFamily="18" charset="0"/>
              </a:rPr>
              <a:t>De misvormingen van de ledematen wisselen van een geringe ontwikkelingsstoornis tot een vrijwel geheel ontbreken van armen, benen en/of heupen. Verder zijn er mogelijk afwijkingen aan oren, ogen en gelaat, misvormingen van het hart, de darmen, genitaliën en ontbreken van de galblaas en nieren.</a:t>
            </a:r>
          </a:p>
        </p:txBody>
      </p:sp>
    </p:spTree>
    <p:extLst>
      <p:ext uri="{BB962C8B-B14F-4D97-AF65-F5344CB8AC3E}">
        <p14:creationId xmlns:p14="http://schemas.microsoft.com/office/powerpoint/2010/main" val="4049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7199306" cy="1280890"/>
          </a:xfrm>
        </p:spPr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Tijdschema </a:t>
            </a:r>
            <a:r>
              <a:rPr lang="nl-NL" b="1" dirty="0" smtClean="0">
                <a:cs typeface="Times New Roman" panose="02020603050405020304" pitchFamily="18" charset="0"/>
              </a:rPr>
              <a:t>beschadigingen door Softenon</a:t>
            </a:r>
            <a:endParaRPr lang="nl-NL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Tijdschema van beschadigingen door Soften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91" y="1789386"/>
            <a:ext cx="4583202" cy="4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Schade als gevolg van </a:t>
            </a:r>
            <a:r>
              <a:rPr lang="nl-NL" b="1" dirty="0" smtClean="0">
                <a:cs typeface="Times New Roman" panose="02020603050405020304" pitchFamily="18" charset="0"/>
              </a:rPr>
              <a:t>Softenon</a:t>
            </a:r>
            <a:endParaRPr lang="nl-NL" b="1" dirty="0"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i="1" dirty="0">
                <a:cs typeface="Times New Roman" panose="02020603050405020304" pitchFamily="18" charset="0"/>
              </a:rPr>
              <a:t>Primaire schade</a:t>
            </a:r>
            <a:r>
              <a:rPr lang="nl-NL" sz="2000" dirty="0">
                <a:cs typeface="Times New Roman" panose="02020603050405020304" pitchFamily="18" charset="0"/>
              </a:rPr>
              <a:t>: de aanwezige lichamelijke afwijkingen die direct na de geboorte zijn vastgesteld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  <a:p>
            <a:r>
              <a:rPr lang="nl-NL" sz="2000" i="1" dirty="0">
                <a:cs typeface="Times New Roman" panose="02020603050405020304" pitchFamily="18" charset="0"/>
              </a:rPr>
              <a:t>Secundaire</a:t>
            </a:r>
            <a:r>
              <a:rPr lang="nl-NL" sz="2000" dirty="0">
                <a:cs typeface="Times New Roman" panose="02020603050405020304" pitchFamily="18" charset="0"/>
              </a:rPr>
              <a:t> </a:t>
            </a:r>
            <a:r>
              <a:rPr lang="nl-NL" sz="2000" i="1" dirty="0">
                <a:cs typeface="Times New Roman" panose="02020603050405020304" pitchFamily="18" charset="0"/>
              </a:rPr>
              <a:t>schade</a:t>
            </a:r>
            <a:r>
              <a:rPr lang="nl-NL" sz="2000" dirty="0">
                <a:cs typeface="Times New Roman" panose="02020603050405020304" pitchFamily="18" charset="0"/>
              </a:rPr>
              <a:t>: de lichamelijke afwijkingen, die in eerste instantie door medici niet onderkend en pas (soms jaren) later vastgesteld werden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  <a:p>
            <a:r>
              <a:rPr lang="nl-NL" sz="2000" i="1" dirty="0">
                <a:cs typeface="Times New Roman" panose="02020603050405020304" pitchFamily="18" charset="0"/>
              </a:rPr>
              <a:t>Gevolgschade</a:t>
            </a:r>
            <a:r>
              <a:rPr lang="nl-NL" sz="2000" dirty="0">
                <a:cs typeface="Times New Roman" panose="02020603050405020304" pitchFamily="18" charset="0"/>
              </a:rPr>
              <a:t>: lichamelijke klachten door overbelasting of eenzijdige belasting van het lichaam en psychische klachten, o.a. als gevolg van traumatische ervaringen tijdens de medische behandelingen in de vroege jeugd</a:t>
            </a:r>
          </a:p>
        </p:txBody>
      </p:sp>
    </p:spTree>
    <p:extLst>
      <p:ext uri="{BB962C8B-B14F-4D97-AF65-F5344CB8AC3E}">
        <p14:creationId xmlns:p14="http://schemas.microsoft.com/office/powerpoint/2010/main" val="2942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Times New Roman" panose="02020603050405020304" pitchFamily="18" charset="0"/>
              </a:rPr>
              <a:t>Mijn persoonlijk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Geboren op 21 maart 1961</a:t>
            </a:r>
          </a:p>
          <a:p>
            <a:endParaRPr lang="nl-NL" sz="2000" dirty="0"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b="3913"/>
          <a:stretch/>
        </p:blipFill>
        <p:spPr>
          <a:xfrm>
            <a:off x="1941909" y="2896854"/>
            <a:ext cx="3220810" cy="281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liert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761</TotalTime>
  <Words>560</Words>
  <Application>Microsoft Office PowerPoint</Application>
  <PresentationFormat>Diavoorstelling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Sliert</vt:lpstr>
      <vt:lpstr> Nesos na 60 jaar</vt:lpstr>
      <vt:lpstr>Nesos Nederlandse Softenon Slachtoffers</vt:lpstr>
      <vt:lpstr>Doelstellingen Stichting Nesos</vt:lpstr>
      <vt:lpstr>De Lareb prijs </vt:lpstr>
      <vt:lpstr>Het Softenon drama</vt:lpstr>
      <vt:lpstr>Softenon in Nederland</vt:lpstr>
      <vt:lpstr>Tijdschema beschadigingen door Softenon</vt:lpstr>
      <vt:lpstr>Schade als gevolg van Softenon</vt:lpstr>
      <vt:lpstr>Mijn persoonlijk verhaal</vt:lpstr>
      <vt:lpstr>Jeugdjaren</vt:lpstr>
      <vt:lpstr>PowerPoint-presentatie</vt:lpstr>
      <vt:lpstr>Been- en armprothese</vt:lpstr>
      <vt:lpstr>Tot mijn 8e jaar in een kinderwagen</vt:lpstr>
      <vt:lpstr>School en studie</vt:lpstr>
      <vt:lpstr>Werk</vt:lpstr>
      <vt:lpstr>Sociale contacten en relaties</vt:lpstr>
      <vt:lpstr>Vrije tijd en sport</vt:lpstr>
      <vt:lpstr>Paardensport</vt:lpstr>
      <vt:lpstr>Al 35 jaar in het dagelijks leven ondersteund door hulphonden</vt:lpstr>
      <vt:lpstr>Wat zal de toekomst brengen?</vt:lpstr>
      <vt:lpstr>Belangrijke ontwikkelingen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Nesos, na 60 jaar</dc:title>
  <dc:creator>Lucia</dc:creator>
  <cp:lastModifiedBy>Hofstad,  Cheriel</cp:lastModifiedBy>
  <cp:revision>38</cp:revision>
  <dcterms:modified xsi:type="dcterms:W3CDTF">2017-10-11T14:10:58Z</dcterms:modified>
</cp:coreProperties>
</file>