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7"/>
  </p:handoutMasterIdLst>
  <p:sldIdLst>
    <p:sldId id="256" r:id="rId2"/>
    <p:sldId id="257" r:id="rId3"/>
    <p:sldId id="268" r:id="rId4"/>
    <p:sldId id="269" r:id="rId5"/>
    <p:sldId id="283" r:id="rId6"/>
    <p:sldId id="270" r:id="rId7"/>
    <p:sldId id="271" r:id="rId8"/>
    <p:sldId id="272" r:id="rId9"/>
    <p:sldId id="274" r:id="rId10"/>
    <p:sldId id="273" r:id="rId11"/>
    <p:sldId id="275" r:id="rId12"/>
    <p:sldId id="276" r:id="rId13"/>
    <p:sldId id="279" r:id="rId14"/>
    <p:sldId id="280" r:id="rId15"/>
    <p:sldId id="288" r:id="rId16"/>
    <p:sldId id="289" r:id="rId17"/>
    <p:sldId id="290" r:id="rId18"/>
    <p:sldId id="292" r:id="rId19"/>
    <p:sldId id="293" r:id="rId20"/>
    <p:sldId id="297" r:id="rId21"/>
    <p:sldId id="298" r:id="rId22"/>
    <p:sldId id="299" r:id="rId23"/>
    <p:sldId id="300" r:id="rId24"/>
    <p:sldId id="301" r:id="rId25"/>
    <p:sldId id="296" r:id="rId26"/>
  </p:sldIdLst>
  <p:sldSz cx="9144000" cy="6858000" type="screen4x3"/>
  <p:notesSz cx="9144000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8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1E17DC3-5110-4E70-961E-A45397E0C5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949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2011 Tite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"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09600" y="6567488"/>
            <a:ext cx="3657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altLang="de-DE" sz="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51038" y="4368800"/>
            <a:ext cx="6477000" cy="8509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Klicken Sie, um das Titelformat zu bearbeiten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57388" y="5281613"/>
            <a:ext cx="3810000" cy="431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de-DE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93224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62A5-B7E0-4C0B-B386-6AFB3E8C208E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4A773-2AD0-47F6-B46B-2D7783AB02E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967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32600" y="44450"/>
            <a:ext cx="1963738" cy="59610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38213" y="44450"/>
            <a:ext cx="5741987" cy="596106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E7174-CA06-4C19-8733-D3EFBB4BCC46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CC90F-7B75-408C-98A7-7E42367AFC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41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8213" y="44450"/>
            <a:ext cx="7835900" cy="5032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962025" y="1052513"/>
            <a:ext cx="7834313" cy="49530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6ED99-10C7-44B7-82EB-CDC98D33153A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F48C8-9AAE-42D4-9177-FAFDA726878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464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98E6-0AD9-4A90-886B-1E9EF7352BAE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AE460-1E05-471C-BA99-43FB287CBB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510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23A54-D355-4523-BE11-E5933A79B637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EC47-B336-4071-ABE8-E5613BE634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549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62025" y="1052513"/>
            <a:ext cx="38401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4588" y="1052513"/>
            <a:ext cx="38417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50AE5-0172-4B86-AC9A-48552C37481D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ED9E-8A27-4CBA-AFBC-CEA35ABCBE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785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63D13-11AF-4785-AD69-AF72F2CC4B0F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70B0-4D97-4D4C-88C8-5BDF2F10C6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200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70298-A945-4FBD-B7FA-913B7CA632BF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AECE-EEEA-4B97-9EC1-303DF0B125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190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313F-82DD-4216-8894-1290241A5214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DA35-C29A-4666-A731-73F468C1254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690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992E7-B484-4713-BE47-C3296D5620B9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E4B2F-B79E-42E1-9DBD-992ABA726C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071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E868-3A14-42FF-990E-9B99BAC1EAB6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9EDEF-E3DE-47F1-AB2E-101FAB32EC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182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2012 Innenseite Klinikgrupp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0"/>
            <a:ext cx="89598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8350" y="6524625"/>
            <a:ext cx="10429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4B57710-AD55-426C-A82F-45C66281F105}" type="datetime1">
              <a:rPr lang="de-DE"/>
              <a:pPr>
                <a:defRPr/>
              </a:pPr>
              <a:t>11.10.2017</a:t>
            </a:fld>
            <a:endParaRPr lang="de-DE"/>
          </a:p>
        </p:txBody>
      </p:sp>
      <p:sp>
        <p:nvSpPr>
          <p:cNvPr id="4100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09600" y="6567488"/>
            <a:ext cx="3657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7325" indent="-18732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371475" indent="-182563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571500" indent="-198438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762000" indent="-188913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952500" indent="-18732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1409700" indent="-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1866900" indent="-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324100" indent="-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781300" indent="-187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120000"/>
              <a:buFontTx/>
              <a:buChar char="•"/>
              <a:defRPr/>
            </a:pPr>
            <a:endParaRPr lang="de-DE"/>
          </a:p>
        </p:txBody>
      </p:sp>
      <p:sp>
        <p:nvSpPr>
          <p:cNvPr id="4101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9775" y="6553200"/>
            <a:ext cx="47783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3661167A-09B9-40D8-8FE1-98876BB725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2025" y="1052513"/>
            <a:ext cx="78343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DB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 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38213" y="44450"/>
            <a:ext cx="7835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ftr="0"/>
  <p:txStyles>
    <p:titleStyle>
      <a:lvl1pPr marL="266700" indent="-266700" algn="l" rtl="0" eaLnBrk="0" fontAlgn="base" hangingPunct="0">
        <a:spcBef>
          <a:spcPct val="0"/>
        </a:spcBef>
        <a:spcAft>
          <a:spcPct val="0"/>
        </a:spcAft>
        <a:buClr>
          <a:srgbClr val="4AC2F8"/>
        </a:buClr>
        <a:buFont typeface="Arial" charset="0"/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marL="266700" indent="-266700" algn="l" rtl="0" eaLnBrk="0" fontAlgn="base" hangingPunct="0">
        <a:spcBef>
          <a:spcPct val="0"/>
        </a:spcBef>
        <a:spcAft>
          <a:spcPct val="0"/>
        </a:spcAft>
        <a:buClr>
          <a:srgbClr val="4AC2F8"/>
        </a:buClr>
        <a:buFont typeface="Arial" charset="0"/>
        <a:defRPr sz="2200">
          <a:solidFill>
            <a:schemeClr val="tx2"/>
          </a:solidFill>
          <a:latin typeface="Arial" charset="0"/>
        </a:defRPr>
      </a:lvl2pPr>
      <a:lvl3pPr marL="266700" indent="-266700" algn="l" rtl="0" eaLnBrk="0" fontAlgn="base" hangingPunct="0">
        <a:spcBef>
          <a:spcPct val="0"/>
        </a:spcBef>
        <a:spcAft>
          <a:spcPct val="0"/>
        </a:spcAft>
        <a:buClr>
          <a:srgbClr val="4AC2F8"/>
        </a:buClr>
        <a:buFont typeface="Arial" charset="0"/>
        <a:defRPr sz="2200">
          <a:solidFill>
            <a:schemeClr val="tx2"/>
          </a:solidFill>
          <a:latin typeface="Arial" charset="0"/>
        </a:defRPr>
      </a:lvl3pPr>
      <a:lvl4pPr marL="266700" indent="-266700" algn="l" rtl="0" eaLnBrk="0" fontAlgn="base" hangingPunct="0">
        <a:spcBef>
          <a:spcPct val="0"/>
        </a:spcBef>
        <a:spcAft>
          <a:spcPct val="0"/>
        </a:spcAft>
        <a:buClr>
          <a:srgbClr val="4AC2F8"/>
        </a:buClr>
        <a:buFont typeface="Arial" charset="0"/>
        <a:defRPr sz="2200">
          <a:solidFill>
            <a:schemeClr val="tx2"/>
          </a:solidFill>
          <a:latin typeface="Arial" charset="0"/>
        </a:defRPr>
      </a:lvl4pPr>
      <a:lvl5pPr marL="266700" indent="-266700" algn="l" rtl="0" eaLnBrk="0" fontAlgn="base" hangingPunct="0">
        <a:spcBef>
          <a:spcPct val="0"/>
        </a:spcBef>
        <a:spcAft>
          <a:spcPct val="0"/>
        </a:spcAft>
        <a:buClr>
          <a:srgbClr val="4AC2F8"/>
        </a:buClr>
        <a:buFont typeface="Arial" charset="0"/>
        <a:defRPr sz="2200">
          <a:solidFill>
            <a:schemeClr val="tx2"/>
          </a:solidFill>
          <a:latin typeface="Arial" charset="0"/>
        </a:defRPr>
      </a:lvl5pPr>
      <a:lvl6pPr marL="723900" indent="-266700" algn="l" rtl="0" eaLnBrk="0" fontAlgn="base" hangingPunct="0">
        <a:spcBef>
          <a:spcPct val="0"/>
        </a:spcBef>
        <a:spcAft>
          <a:spcPct val="0"/>
        </a:spcAft>
        <a:buClr>
          <a:srgbClr val="4AC2F8"/>
        </a:buClr>
        <a:buFont typeface="Arial" charset="0"/>
        <a:defRPr sz="2200">
          <a:solidFill>
            <a:schemeClr val="tx2"/>
          </a:solidFill>
          <a:latin typeface="Arial" charset="0"/>
        </a:defRPr>
      </a:lvl6pPr>
      <a:lvl7pPr marL="1181100" indent="-266700" algn="l" rtl="0" eaLnBrk="0" fontAlgn="base" hangingPunct="0">
        <a:spcBef>
          <a:spcPct val="0"/>
        </a:spcBef>
        <a:spcAft>
          <a:spcPct val="0"/>
        </a:spcAft>
        <a:buClr>
          <a:srgbClr val="4AC2F8"/>
        </a:buClr>
        <a:buFont typeface="Arial" charset="0"/>
        <a:defRPr sz="2200">
          <a:solidFill>
            <a:schemeClr val="tx2"/>
          </a:solidFill>
          <a:latin typeface="Arial" charset="0"/>
        </a:defRPr>
      </a:lvl7pPr>
      <a:lvl8pPr marL="1638300" indent="-266700" algn="l" rtl="0" eaLnBrk="0" fontAlgn="base" hangingPunct="0">
        <a:spcBef>
          <a:spcPct val="0"/>
        </a:spcBef>
        <a:spcAft>
          <a:spcPct val="0"/>
        </a:spcAft>
        <a:buClr>
          <a:srgbClr val="4AC2F8"/>
        </a:buClr>
        <a:buFont typeface="Arial" charset="0"/>
        <a:defRPr sz="2200">
          <a:solidFill>
            <a:schemeClr val="tx2"/>
          </a:solidFill>
          <a:latin typeface="Arial" charset="0"/>
        </a:defRPr>
      </a:lvl8pPr>
      <a:lvl9pPr marL="2095500" indent="-266700" algn="l" rtl="0" eaLnBrk="0" fontAlgn="base" hangingPunct="0">
        <a:spcBef>
          <a:spcPct val="0"/>
        </a:spcBef>
        <a:spcAft>
          <a:spcPct val="0"/>
        </a:spcAft>
        <a:buClr>
          <a:srgbClr val="4AC2F8"/>
        </a:buClr>
        <a:buFont typeface="Arial" charset="0"/>
        <a:defRPr sz="2200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Clr>
          <a:srgbClr val="FFCF05"/>
        </a:buClr>
        <a:buSzPct val="120000"/>
        <a:buFont typeface="Arial" charset="0"/>
        <a:buChar char="■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8288" algn="l" rtl="0" eaLnBrk="0" fontAlgn="base" hangingPunct="0">
        <a:spcBef>
          <a:spcPct val="20000"/>
        </a:spcBef>
        <a:spcAft>
          <a:spcPct val="0"/>
        </a:spcAft>
        <a:buClr>
          <a:srgbClr val="FFCF05"/>
        </a:buClr>
        <a:buFont typeface="Arial" charset="0"/>
        <a:buChar char="■"/>
        <a:defRPr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20000"/>
        </a:spcBef>
        <a:spcAft>
          <a:spcPct val="0"/>
        </a:spcAft>
        <a:buClr>
          <a:srgbClr val="FFCF05"/>
        </a:buClr>
        <a:buSzPct val="70000"/>
        <a:buFont typeface="Arial" charset="0"/>
        <a:buChar char="■"/>
        <a:defRPr>
          <a:solidFill>
            <a:schemeClr val="tx1"/>
          </a:solidFill>
          <a:latin typeface="+mn-lt"/>
        </a:defRPr>
      </a:lvl3pPr>
      <a:lvl4pPr marL="1619250" indent="-277813" algn="l" rtl="0" eaLnBrk="0" fontAlgn="base" hangingPunct="0">
        <a:spcBef>
          <a:spcPct val="20000"/>
        </a:spcBef>
        <a:spcAft>
          <a:spcPct val="0"/>
        </a:spcAft>
        <a:buClr>
          <a:srgbClr val="FFCF05"/>
        </a:buClr>
        <a:buSzPct val="70000"/>
        <a:buFont typeface="Arial" charset="0"/>
        <a:buChar char="■"/>
        <a:defRPr>
          <a:solidFill>
            <a:schemeClr val="tx1"/>
          </a:solidFill>
          <a:latin typeface="+mn-lt"/>
        </a:defRPr>
      </a:lvl4pPr>
      <a:lvl5pPr marL="2066925" indent="-268288" algn="l" rtl="0" eaLnBrk="0" fontAlgn="base" hangingPunct="0">
        <a:spcBef>
          <a:spcPct val="20000"/>
        </a:spcBef>
        <a:spcAft>
          <a:spcPct val="0"/>
        </a:spcAft>
        <a:buClr>
          <a:srgbClr val="FFCF05"/>
        </a:buClr>
        <a:buSzPct val="70000"/>
        <a:buFont typeface="Arial" charset="0"/>
        <a:buChar char="■"/>
        <a:defRPr>
          <a:solidFill>
            <a:schemeClr val="tx1"/>
          </a:solidFill>
          <a:latin typeface="+mn-lt"/>
        </a:defRPr>
      </a:lvl5pPr>
      <a:lvl6pPr marL="2524125" indent="-268288" algn="l" rtl="0" eaLnBrk="0" fontAlgn="base" hangingPunct="0">
        <a:spcBef>
          <a:spcPct val="20000"/>
        </a:spcBef>
        <a:spcAft>
          <a:spcPct val="0"/>
        </a:spcAft>
        <a:buClr>
          <a:srgbClr val="FFCF05"/>
        </a:buClr>
        <a:buSzPct val="70000"/>
        <a:buFont typeface="Arial" charset="0"/>
        <a:buChar char="■"/>
        <a:defRPr>
          <a:solidFill>
            <a:schemeClr val="tx1"/>
          </a:solidFill>
          <a:latin typeface="+mn-lt"/>
        </a:defRPr>
      </a:lvl6pPr>
      <a:lvl7pPr marL="2981325" indent="-268288" algn="l" rtl="0" eaLnBrk="0" fontAlgn="base" hangingPunct="0">
        <a:spcBef>
          <a:spcPct val="20000"/>
        </a:spcBef>
        <a:spcAft>
          <a:spcPct val="0"/>
        </a:spcAft>
        <a:buClr>
          <a:srgbClr val="FFCF05"/>
        </a:buClr>
        <a:buSzPct val="70000"/>
        <a:buFont typeface="Arial" charset="0"/>
        <a:buChar char="■"/>
        <a:defRPr>
          <a:solidFill>
            <a:schemeClr val="tx1"/>
          </a:solidFill>
          <a:latin typeface="+mn-lt"/>
        </a:defRPr>
      </a:lvl7pPr>
      <a:lvl8pPr marL="3438525" indent="-268288" algn="l" rtl="0" eaLnBrk="0" fontAlgn="base" hangingPunct="0">
        <a:spcBef>
          <a:spcPct val="20000"/>
        </a:spcBef>
        <a:spcAft>
          <a:spcPct val="0"/>
        </a:spcAft>
        <a:buClr>
          <a:srgbClr val="FFCF05"/>
        </a:buClr>
        <a:buSzPct val="70000"/>
        <a:buFont typeface="Arial" charset="0"/>
        <a:buChar char="■"/>
        <a:defRPr>
          <a:solidFill>
            <a:schemeClr val="tx1"/>
          </a:solidFill>
          <a:latin typeface="+mn-lt"/>
        </a:defRPr>
      </a:lvl8pPr>
      <a:lvl9pPr marL="3895725" indent="-268288" algn="l" rtl="0" eaLnBrk="0" fontAlgn="base" hangingPunct="0">
        <a:spcBef>
          <a:spcPct val="20000"/>
        </a:spcBef>
        <a:spcAft>
          <a:spcPct val="0"/>
        </a:spcAft>
        <a:buClr>
          <a:srgbClr val="FFCF05"/>
        </a:buClr>
        <a:buSzPct val="70000"/>
        <a:buFont typeface="Arial" charset="0"/>
        <a:buChar char="■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0400" y="4411663"/>
            <a:ext cx="6640513" cy="850900"/>
          </a:xfrm>
        </p:spPr>
        <p:txBody>
          <a:bodyPr/>
          <a:lstStyle/>
          <a:p>
            <a:r>
              <a:rPr lang="de-DE" altLang="de-DE" sz="2000" b="1" smtClean="0"/>
              <a:t>Primary and secondery effects of</a:t>
            </a:r>
            <a:br>
              <a:rPr lang="de-DE" altLang="de-DE" sz="2000" b="1" smtClean="0"/>
            </a:br>
            <a:r>
              <a:rPr lang="de-DE" altLang="de-DE" sz="2000" b="1" smtClean="0"/>
              <a:t>Thalidomide.</a:t>
            </a:r>
            <a:br>
              <a:rPr lang="de-DE" altLang="de-DE" sz="2000" b="1" smtClean="0"/>
            </a:br>
            <a:r>
              <a:rPr lang="de-DE" altLang="de-DE" sz="2000" b="1" smtClean="0"/>
              <a:t>Results from the Thalidomide study of North Rhine-Westfalia (Germany)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70363" y="5591175"/>
            <a:ext cx="3810000" cy="43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altLang="de-DE" sz="1200" smtClean="0"/>
              <a:t>Prof. Dr. med. Klaus M. Peters</a:t>
            </a:r>
          </a:p>
          <a:p>
            <a:pPr>
              <a:lnSpc>
                <a:spcPct val="80000"/>
              </a:lnSpc>
            </a:pPr>
            <a:r>
              <a:rPr lang="de-DE" altLang="de-DE" sz="1200" smtClean="0"/>
              <a:t>Orthopädie und Osteologie, </a:t>
            </a:r>
          </a:p>
          <a:p>
            <a:pPr>
              <a:lnSpc>
                <a:spcPct val="80000"/>
              </a:lnSpc>
            </a:pPr>
            <a:r>
              <a:rPr lang="de-DE" altLang="de-DE" sz="1200" smtClean="0"/>
              <a:t>Dr. Becker Rhein-Sieg-Klinik, Nümbrecht</a:t>
            </a:r>
          </a:p>
          <a:p>
            <a:pPr>
              <a:lnSpc>
                <a:spcPct val="80000"/>
              </a:lnSpc>
            </a:pPr>
            <a:endParaRPr lang="de-DE" altLang="de-DE" sz="900" smtClean="0"/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323850" y="1052513"/>
            <a:ext cx="44640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DE" altLang="de-DE" sz="2200"/>
              <a:t>Dutch Thalidomide Symposium,</a:t>
            </a:r>
          </a:p>
          <a:p>
            <a:pPr>
              <a:buFont typeface="Arial" charset="0"/>
              <a:buNone/>
            </a:pPr>
            <a:r>
              <a:rPr lang="de-DE" altLang="de-DE" sz="2200"/>
              <a:t>13.10.17, Nijmegen</a:t>
            </a:r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04BB53-D33C-4397-83B7-32DB0DB76084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40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indent="-176213">
              <a:buFont typeface="Arial" charset="0"/>
              <a:buNone/>
              <a:tabLst>
                <a:tab pos="628650" algn="l"/>
                <a:tab pos="4846638" algn="r"/>
              </a:tabLst>
            </a:pPr>
            <a:r>
              <a:rPr lang="en-US" altLang="de-DE" sz="2000" b="1" smtClean="0"/>
              <a:t>Consequential damages</a:t>
            </a:r>
            <a:br>
              <a:rPr lang="en-US" altLang="de-DE" sz="2000" b="1" smtClean="0"/>
            </a:br>
            <a:r>
              <a:rPr lang="en-US" altLang="de-DE" sz="2000" b="1" smtClean="0"/>
              <a:t>(secondary effects): </a:t>
            </a:r>
          </a:p>
          <a:p>
            <a:pPr marL="176213" indent="-176213">
              <a:buFont typeface="Arial" charset="0"/>
              <a:buNone/>
              <a:tabLst>
                <a:tab pos="628650" algn="l"/>
                <a:tab pos="4846638" algn="r"/>
              </a:tabLst>
            </a:pPr>
            <a:endParaRPr lang="en-US" altLang="de-DE" sz="2400" b="1" smtClean="0"/>
          </a:p>
          <a:p>
            <a:pPr marL="176213" indent="-176213">
              <a:tabLst>
                <a:tab pos="628650" algn="l"/>
                <a:tab pos="4846638" algn="r"/>
              </a:tabLst>
            </a:pPr>
            <a:r>
              <a:rPr lang="en-US" altLang="de-DE" sz="2000" smtClean="0"/>
              <a:t>painful hypertonic muscle sections</a:t>
            </a:r>
            <a:br>
              <a:rPr lang="en-US" altLang="de-DE" sz="2000" smtClean="0"/>
            </a:br>
            <a:r>
              <a:rPr lang="en-US" altLang="de-DE" sz="2000" smtClean="0"/>
              <a:t>paracervical muscles	65,8%</a:t>
            </a:r>
            <a:br>
              <a:rPr lang="en-US" altLang="de-DE" sz="2000" smtClean="0"/>
            </a:br>
            <a:r>
              <a:rPr lang="en-US" altLang="de-DE" sz="2000" smtClean="0"/>
              <a:t>trapezius muscle	76,7%</a:t>
            </a:r>
            <a:br>
              <a:rPr lang="en-US" altLang="de-DE" sz="2000" smtClean="0"/>
            </a:br>
            <a:r>
              <a:rPr lang="en-US" altLang="de-DE" sz="2000" smtClean="0"/>
              <a:t>parathoracic muscles	39,6%</a:t>
            </a:r>
            <a:br>
              <a:rPr lang="en-US" altLang="de-DE" sz="2000" smtClean="0"/>
            </a:br>
            <a:r>
              <a:rPr lang="en-US" altLang="de-DE" sz="2000" smtClean="0"/>
              <a:t>paralumbar muscles	35,6%</a:t>
            </a:r>
            <a:br>
              <a:rPr lang="en-US" altLang="de-DE" sz="2000" smtClean="0"/>
            </a:br>
            <a:endParaRPr lang="en-US" altLang="de-DE" sz="2000" smtClean="0"/>
          </a:p>
          <a:p>
            <a:pPr marL="176213" indent="-176213">
              <a:tabLst>
                <a:tab pos="628650" algn="l"/>
                <a:tab pos="4846638" algn="r"/>
              </a:tabLst>
            </a:pPr>
            <a:r>
              <a:rPr lang="en-US" altLang="de-DE" sz="2000" smtClean="0"/>
              <a:t>degenerative changes</a:t>
            </a:r>
            <a:br>
              <a:rPr lang="en-US" altLang="de-DE" sz="2000" smtClean="0"/>
            </a:br>
            <a:r>
              <a:rPr lang="en-US" altLang="de-DE" sz="2000" smtClean="0"/>
              <a:t>cervical spine	23,3%</a:t>
            </a:r>
            <a:br>
              <a:rPr lang="en-US" altLang="de-DE" sz="2000" smtClean="0"/>
            </a:br>
            <a:r>
              <a:rPr lang="en-US" altLang="de-DE" sz="2000" smtClean="0"/>
              <a:t>lumbar spine	21,3%</a:t>
            </a:r>
            <a:br>
              <a:rPr lang="en-US" altLang="de-DE" sz="2000" smtClean="0"/>
            </a:br>
            <a:r>
              <a:rPr lang="en-US" altLang="de-DE" sz="2000" smtClean="0"/>
              <a:t>hip		16,8%</a:t>
            </a:r>
            <a:br>
              <a:rPr lang="en-US" altLang="de-DE" sz="2000" smtClean="0"/>
            </a:br>
            <a:r>
              <a:rPr lang="en-US" altLang="de-DE" sz="2000" smtClean="0"/>
              <a:t>knee	14,4%</a:t>
            </a:r>
            <a:br>
              <a:rPr lang="en-US" altLang="de-DE" sz="2000" smtClean="0"/>
            </a:br>
            <a:r>
              <a:rPr lang="en-US" altLang="de-DE" sz="2000" smtClean="0"/>
              <a:t>shoulder	</a:t>
            </a:r>
            <a:r>
              <a:rPr lang="de-DE" altLang="de-DE" sz="2000" smtClean="0"/>
              <a:t>7,4%</a:t>
            </a:r>
            <a:br>
              <a:rPr lang="de-DE" altLang="de-DE" sz="2000" smtClean="0"/>
            </a:br>
            <a:endParaRPr lang="de-DE" altLang="de-DE" sz="2000" smtClean="0"/>
          </a:p>
        </p:txBody>
      </p:sp>
      <p:pic>
        <p:nvPicPr>
          <p:cNvPr id="12293" name="Picture 8" descr="P101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765175"/>
            <a:ext cx="279876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003550"/>
            <a:ext cx="2308225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7020F0-FACC-45E5-9BD2-84032A84CA25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40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indent="-176213">
              <a:buFont typeface="Arial" charset="0"/>
              <a:buNone/>
              <a:tabLst>
                <a:tab pos="628650" algn="l"/>
                <a:tab pos="6456363" algn="r"/>
              </a:tabLst>
            </a:pPr>
            <a:r>
              <a:rPr lang="de-DE" altLang="de-DE" sz="2000" b="1" smtClean="0"/>
              <a:t>Chronic pain</a:t>
            </a:r>
          </a:p>
          <a:p>
            <a:pPr marL="176213" indent="-176213">
              <a:buFont typeface="Arial" charset="0"/>
              <a:buNone/>
              <a:tabLst>
                <a:tab pos="628650" algn="l"/>
                <a:tab pos="6456363" algn="r"/>
              </a:tabLst>
            </a:pPr>
            <a:endParaRPr lang="de-DE" altLang="de-DE" sz="2400" b="1" smtClean="0"/>
          </a:p>
          <a:p>
            <a:pPr marL="176213" indent="-176213">
              <a:buFont typeface="Arial" charset="0"/>
              <a:buNone/>
              <a:tabLst>
                <a:tab pos="628650" algn="l"/>
                <a:tab pos="6456363" algn="r"/>
              </a:tabLst>
            </a:pPr>
            <a:r>
              <a:rPr lang="en-US" altLang="de-DE" sz="2000" smtClean="0"/>
              <a:t>MPSS Stage II + III (Gerbershagen)	62,45%</a:t>
            </a:r>
          </a:p>
          <a:p>
            <a:pPr marL="176213" indent="-176213">
              <a:buFont typeface="Arial" charset="0"/>
              <a:buNone/>
              <a:tabLst>
                <a:tab pos="628650" algn="l"/>
                <a:tab pos="6456363" algn="r"/>
              </a:tabLst>
            </a:pPr>
            <a:r>
              <a:rPr lang="en-US" altLang="de-DE" sz="2000" smtClean="0"/>
              <a:t>	PainDETECT-Questionnaire</a:t>
            </a:r>
            <a:br>
              <a:rPr lang="en-US" altLang="de-DE" sz="2000" smtClean="0"/>
            </a:br>
            <a:r>
              <a:rPr lang="en-US" altLang="de-DE" sz="2000" smtClean="0"/>
              <a:t>nociceptive pain	50%</a:t>
            </a:r>
            <a:br>
              <a:rPr lang="en-US" altLang="de-DE" sz="2000" smtClean="0"/>
            </a:br>
            <a:r>
              <a:rPr lang="en-US" altLang="de-DE" sz="2000" smtClean="0"/>
              <a:t>neuropathic pain</a:t>
            </a:r>
            <a:r>
              <a:rPr lang="de-DE" altLang="de-DE" sz="2000" smtClean="0"/>
              <a:t>	50%</a:t>
            </a:r>
          </a:p>
          <a:p>
            <a:pPr marL="176213" indent="-176213">
              <a:buFont typeface="Arial" charset="0"/>
              <a:buNone/>
              <a:tabLst>
                <a:tab pos="628650" algn="l"/>
                <a:tab pos="6456363" algn="r"/>
              </a:tabLst>
            </a:pPr>
            <a:r>
              <a:rPr lang="de-DE" altLang="de-DE" sz="2000" smtClean="0"/>
              <a:t/>
            </a:r>
            <a:br>
              <a:rPr lang="de-DE" altLang="de-DE" sz="2000" smtClean="0"/>
            </a:br>
            <a:endParaRPr lang="de-DE" altLang="de-DE" sz="2000" smtClean="0"/>
          </a:p>
          <a:p>
            <a:pPr marL="176213" indent="-176213">
              <a:tabLst>
                <a:tab pos="628650" algn="l"/>
                <a:tab pos="6456363" algn="r"/>
              </a:tabLst>
            </a:pPr>
            <a:endParaRPr lang="de-DE" altLang="de-DE" sz="2000" smtClean="0"/>
          </a:p>
        </p:txBody>
      </p:sp>
      <p:pic>
        <p:nvPicPr>
          <p:cNvPr id="13317" name="Picture 4" descr="P101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244850"/>
            <a:ext cx="38401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1A7ED4-2DD9-44BD-B891-77CF3903BCCD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b="1" smtClean="0"/>
              <a:t>Prevalences of mental disorders</a:t>
            </a:r>
            <a:endParaRPr lang="de-DE" altLang="de-DE" b="1" smtClean="0"/>
          </a:p>
        </p:txBody>
      </p:sp>
      <p:graphicFrame>
        <p:nvGraphicFramePr>
          <p:cNvPr id="41222" name="Group 26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2025" y="1052513"/>
          <a:ext cx="7834313" cy="4953000"/>
        </p:xfrm>
        <a:graphic>
          <a:graphicData uri="http://schemas.openxmlformats.org/drawingml/2006/table">
            <a:tbl>
              <a:tblPr/>
              <a:tblGrid>
                <a:gridCol w="3455988">
                  <a:extLst>
                    <a:ext uri="{9D8B030D-6E8A-4147-A177-3AD203B41FA5}"/>
                  </a:extLst>
                </a:gridCol>
                <a:gridCol w="1579562">
                  <a:extLst>
                    <a:ext uri="{9D8B030D-6E8A-4147-A177-3AD203B41FA5}"/>
                  </a:extLst>
                </a:gridCol>
                <a:gridCol w="1398588">
                  <a:extLst>
                    <a:ext uri="{9D8B030D-6E8A-4147-A177-3AD203B41FA5}"/>
                  </a:extLst>
                </a:gridCol>
                <a:gridCol w="1400175">
                  <a:extLst>
                    <a:ext uri="{9D8B030D-6E8A-4147-A177-3AD203B41FA5}"/>
                  </a:extLst>
                </a:gridCol>
              </a:tblGrid>
              <a:tr h="95408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Disorder or disorder group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(ICD-10 code)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4-Week prevalence (total, </a:t>
                      </a: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n=193)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4-Week prevalence (women, n=109)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4-Week prevalence (men, </a:t>
                      </a: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n=84)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445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Neurocognitive disorder (F0x)</a:t>
                      </a:r>
                      <a:r>
                        <a:rPr kumimoji="0" lang="en-GB" altLang="ja-JP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(0.5%)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/>
                </a:extLst>
              </a:tr>
              <a:tr h="4445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Substance-related disorder (F1x)</a:t>
                      </a:r>
                      <a:r>
                        <a:rPr kumimoji="0" lang="en-GB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16 (8.3%)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 (2.8%)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13 (15.5%)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/>
                </a:extLst>
              </a:tr>
              <a:tr h="4445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Alcohol-related disorder (F10)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12 (6.2%)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 (1.8%)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10 (11.9%)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445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Medicine- and drug-related disorder 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 (3.1%)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 (6.0%)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445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Psychotic disorder (F2x)</a:t>
                      </a:r>
                      <a:r>
                        <a:rPr kumimoji="0" lang="en-GB" altLang="ja-JP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(0.5%)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/>
                </a:extLst>
              </a:tr>
              <a:tr h="44291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Affective disorders (F3x)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44 (22.8%)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25 (22.9%)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19 (22.6%)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/>
                </a:extLst>
              </a:tr>
              <a:tr h="4445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Unipolar depression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32 (16.5%)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18 (16.5%)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14 (16.7%)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445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Dysthymic disorder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 (1.6%)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 (2.4%)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4450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Minor depression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10 (5.2%)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 (5.5%)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 (4.8%)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067DDA-49AF-4AF8-82E2-5C272D7346A6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graphicFrame>
        <p:nvGraphicFramePr>
          <p:cNvPr id="61151" name="Group 1759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2025" y="630238"/>
          <a:ext cx="7834313" cy="5743575"/>
        </p:xfrm>
        <a:graphic>
          <a:graphicData uri="http://schemas.openxmlformats.org/drawingml/2006/table">
            <a:tbl>
              <a:tblPr/>
              <a:tblGrid>
                <a:gridCol w="3455988">
                  <a:extLst>
                    <a:ext uri="{9D8B030D-6E8A-4147-A177-3AD203B41FA5}"/>
                  </a:extLst>
                </a:gridCol>
                <a:gridCol w="1579562">
                  <a:extLst>
                    <a:ext uri="{9D8B030D-6E8A-4147-A177-3AD203B41FA5}"/>
                  </a:extLst>
                </a:gridCol>
                <a:gridCol w="1398588">
                  <a:extLst>
                    <a:ext uri="{9D8B030D-6E8A-4147-A177-3AD203B41FA5}"/>
                  </a:extLst>
                </a:gridCol>
                <a:gridCol w="1400175">
                  <a:extLst>
                    <a:ext uri="{9D8B030D-6E8A-4147-A177-3AD203B41FA5}"/>
                  </a:extLst>
                </a:gridCol>
              </a:tblGrid>
              <a:tr h="944984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Disorder or disorder group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(ICD-10 code)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4-Week prevalence (total, </a:t>
                      </a: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n=193)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4-Week prevalence (women, n=109)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4-Week prevalence (men, </a:t>
                      </a: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n=84)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18217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Neurotic, stress, and somatoform disorders (F4x)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52 (26.9%)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33 (30.3%)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19 (22.6%)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/>
                </a:extLst>
              </a:tr>
              <a:tr h="42867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Phobic disorder (F40)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24 (12.4%)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14 (12.8%)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10 (11.9%)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7085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Anxiety disorder (F41)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 (2.6%)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 (3.7%)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(1.2%)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867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	- Panic disorder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 (2.1%)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 (2.8%)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(1.2%)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7085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	- Generalised anxiety disorder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(0.5%)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867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Obsessive-compulsive disorder (F42)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 (1.0%)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(1.2%)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7085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Post-traumatic stress disorder (F43)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 (3.1%)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 (4.6%)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(1.2%)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867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Dissociative disorder (F44)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7085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Somatoform disorder (F45)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27 (14.0%)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18 (16.5%)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9 (10.7%)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867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	- Pain disorder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24 (12.4%)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17 (15.6%)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7 (8.3%)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42867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7013" algn="l"/>
                        </a:tabLst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	- Other somatoform disorders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 (2.1%)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 (1.8%)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 (2.4%)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5430" name="Rectangle 29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de-DE" b="1" smtClean="0"/>
              <a:t>Prevalences of mental disorders</a:t>
            </a:r>
            <a:endParaRPr lang="de-DE" altLang="de-DE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4AE307-DAB0-48FC-B1CF-2ADB30DE3CC0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graphicFrame>
        <p:nvGraphicFramePr>
          <p:cNvPr id="50434" name="Group 258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2025" y="608013"/>
          <a:ext cx="7834313" cy="5897562"/>
        </p:xfrm>
        <a:graphic>
          <a:graphicData uri="http://schemas.openxmlformats.org/drawingml/2006/table">
            <a:tbl>
              <a:tblPr/>
              <a:tblGrid>
                <a:gridCol w="3455988">
                  <a:extLst>
                    <a:ext uri="{9D8B030D-6E8A-4147-A177-3AD203B41FA5}"/>
                  </a:extLst>
                </a:gridCol>
                <a:gridCol w="1579562">
                  <a:extLst>
                    <a:ext uri="{9D8B030D-6E8A-4147-A177-3AD203B41FA5}"/>
                  </a:extLst>
                </a:gridCol>
                <a:gridCol w="1398588">
                  <a:extLst>
                    <a:ext uri="{9D8B030D-6E8A-4147-A177-3AD203B41FA5}"/>
                  </a:extLst>
                </a:gridCol>
                <a:gridCol w="1400175">
                  <a:extLst>
                    <a:ext uri="{9D8B030D-6E8A-4147-A177-3AD203B41FA5}"/>
                  </a:extLst>
                </a:gridCol>
              </a:tblGrid>
              <a:tr h="944876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Disorder or disorder group</a:t>
                      </a: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266700" marR="0" lvl="0" indent="-2667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(ICD-10 code)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4-Week prevalence (total, </a:t>
                      </a: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n=193)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4-Week prevalence (women, n=109)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4-Week prevalence (men, </a:t>
                      </a:r>
                      <a:b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</a:b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n=84)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082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Eating disorder (F50)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 (2.6%)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 (4.6%)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/>
                </a:extLst>
              </a:tr>
              <a:tr h="54924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Anorexia nervosa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 (1.6%)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 (2.8%)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082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Other eating disorder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 (1.0%)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 (1.8%)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082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Personality disorder (F6x)</a:t>
                      </a:r>
                      <a:r>
                        <a:rPr kumimoji="0" lang="en-GB" altLang="ja-JP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15 (7.8%)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6 (5.5%)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9 (10.7%)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/>
                </a:extLst>
              </a:tr>
              <a:tr h="54924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Mental retardation (F7x)</a:t>
                      </a:r>
                      <a:r>
                        <a:rPr kumimoji="0" lang="en-GB" altLang="ja-JP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 (2.1%)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 (0.9%)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3 (3.6%)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extLst>
                  <a:ext uri="{0D108BD9-81ED-4DB2-BD59-A6C34878D82A}"/>
                </a:extLst>
              </a:tr>
              <a:tr h="55082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Presence of at least one mental disorder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91 (47.2%)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51 (46.8%)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40 (47.6%)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/>
                </a:extLst>
              </a:tr>
              <a:tr h="55082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One diagnosis</a:t>
                      </a:r>
                      <a:r>
                        <a:rPr kumimoji="0" lang="en-GB" altLang="ja-JP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50 (25.9%)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29 (26.6%)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21 (25.0%)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9240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Two diagnoses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25 (13.0%)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14 (12.8%)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11 (13.1%)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5082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- Three or more diagnoses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16 (8.3%)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8 (7.3%)</a:t>
                      </a:r>
                      <a:endParaRPr kumimoji="0" lang="en-GB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Arial" charset="0"/>
                        </a:rPr>
                        <a:t>8 (9.5%)</a:t>
                      </a:r>
                      <a:endParaRPr kumimoji="0" lang="en-GB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444" name="Rectangle 23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de-DE" b="1" smtClean="0"/>
              <a:t>Prevalences of mental disorders</a:t>
            </a:r>
            <a:endParaRPr lang="de-DE" altLang="de-DE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1A397D-AF57-432E-A046-9174112B726F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de-DE" sz="2000" b="1" smtClean="0"/>
              <a:t>Summary of physical disorders</a:t>
            </a:r>
          </a:p>
          <a:p>
            <a:pPr marL="0" indent="0">
              <a:buFont typeface="Arial" charset="0"/>
              <a:buNone/>
            </a:pPr>
            <a:endParaRPr lang="en-US" altLang="de-DE" sz="2000" b="1" smtClean="0"/>
          </a:p>
          <a:p>
            <a:pPr marL="0" indent="0">
              <a:buFont typeface="Arial" charset="0"/>
              <a:buNone/>
            </a:pPr>
            <a:r>
              <a:rPr lang="en-US" altLang="de-DE" sz="2000" smtClean="0"/>
              <a:t>More than 50 years after the withdrawal of Contergan</a:t>
            </a:r>
            <a:br>
              <a:rPr lang="en-US" altLang="de-DE" sz="2000" smtClean="0"/>
            </a:br>
            <a:r>
              <a:rPr lang="en-US" altLang="de-DE" sz="2000" smtClean="0"/>
              <a:t>painful consequential damages dominate the condition of Thalidomide survivors:</a:t>
            </a:r>
          </a:p>
          <a:p>
            <a:pPr marL="0" indent="0">
              <a:buFont typeface="Arial" charset="0"/>
              <a:buNone/>
            </a:pPr>
            <a:endParaRPr lang="en-US" altLang="de-DE" sz="2000" smtClean="0"/>
          </a:p>
          <a:p>
            <a:pPr marL="0" indent="0">
              <a:buFont typeface="Arial" charset="0"/>
              <a:buNone/>
            </a:pPr>
            <a:r>
              <a:rPr lang="en-US" altLang="de-DE" sz="2000" smtClean="0"/>
              <a:t>Thalidomide survivors:</a:t>
            </a:r>
          </a:p>
          <a:p>
            <a:pPr marL="0" indent="0">
              <a:buFont typeface="Arial" charset="0"/>
              <a:buNone/>
            </a:pPr>
            <a:r>
              <a:rPr lang="en-US" altLang="de-DE" sz="2000" smtClean="0"/>
              <a:t>62,4% pain chronicity of MPSS stages </a:t>
            </a:r>
            <a:r>
              <a:rPr lang="en-US" altLang="de-DE" sz="2000" b="1" smtClean="0">
                <a:latin typeface="MS PMincho" pitchFamily="18" charset="-128"/>
              </a:rPr>
              <a:t>II + III</a:t>
            </a:r>
          </a:p>
          <a:p>
            <a:pPr marL="0" indent="0">
              <a:buFont typeface="Arial" charset="0"/>
              <a:buNone/>
            </a:pPr>
            <a:r>
              <a:rPr lang="en-US" altLang="de-DE" sz="2000" smtClean="0"/>
              <a:t>50% possible or probable neuropathic pain</a:t>
            </a:r>
          </a:p>
          <a:p>
            <a:pPr marL="0" indent="0">
              <a:buFont typeface="Arial" charset="0"/>
              <a:buNone/>
            </a:pPr>
            <a:endParaRPr lang="en-US" altLang="de-DE" sz="2000" smtClean="0"/>
          </a:p>
          <a:p>
            <a:pPr marL="0" indent="0">
              <a:buFont typeface="Arial" charset="0"/>
              <a:buNone/>
            </a:pPr>
            <a:r>
              <a:rPr lang="en-US" altLang="de-DE" sz="2000" smtClean="0"/>
              <a:t>Pain localisations:</a:t>
            </a:r>
          </a:p>
          <a:p>
            <a:pPr marL="0" indent="0">
              <a:buFont typeface="Arial" charset="0"/>
              <a:buNone/>
            </a:pPr>
            <a:r>
              <a:rPr lang="en-US" altLang="de-DE" sz="2000" smtClean="0"/>
              <a:t>neck &gt; back</a:t>
            </a:r>
          </a:p>
          <a:p>
            <a:pPr marL="0" indent="0">
              <a:buFont typeface="Arial" charset="0"/>
              <a:buNone/>
            </a:pPr>
            <a:r>
              <a:rPr lang="en-US" altLang="de-DE" sz="2000" smtClean="0"/>
              <a:t>shoulder &gt; knee &gt; 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50E0ED-77B0-45FF-A763-4CEBA8F535F2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sz="2000" b="1" smtClean="0"/>
              <a:t>Summary of mental disorders</a:t>
            </a:r>
          </a:p>
          <a:p>
            <a:pPr marL="0" indent="0">
              <a:buFont typeface="Arial" charset="0"/>
              <a:buNone/>
            </a:pPr>
            <a:endParaRPr lang="de-DE" altLang="de-DE" sz="2000" b="1" smtClean="0"/>
          </a:p>
          <a:p>
            <a:pPr marL="0" indent="0">
              <a:buFont typeface="Arial" charset="0"/>
              <a:buNone/>
            </a:pPr>
            <a:r>
              <a:rPr lang="de-DE" altLang="de-DE" sz="2000" smtClean="0"/>
              <a:t>47,2% of Thalidomide survivors with one mental disorder </a:t>
            </a:r>
            <a:br>
              <a:rPr lang="de-DE" altLang="de-DE" sz="2000" smtClean="0"/>
            </a:br>
            <a:r>
              <a:rPr lang="de-DE" altLang="de-DE" sz="2000" smtClean="0"/>
              <a:t>(four-week interval) versus 27,7% in German general population</a:t>
            </a:r>
          </a:p>
          <a:p>
            <a:pPr marL="0" indent="0">
              <a:buFont typeface="Arial" charset="0"/>
              <a:buNone/>
            </a:pPr>
            <a:endParaRPr lang="de-DE" altLang="de-DE" sz="2000" smtClean="0"/>
          </a:p>
          <a:p>
            <a:pPr marL="0" indent="0">
              <a:buFont typeface="Arial" charset="0"/>
              <a:buNone/>
            </a:pPr>
            <a:r>
              <a:rPr lang="de-DE" altLang="de-DE" sz="2000" smtClean="0"/>
              <a:t>Depressive disorders (22,8%) &gt; somatoform  (pain) disturbances (14,0%)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C9698D-079B-48BB-84AE-D1092609AA6B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de-DE" sz="2000" b="1" smtClean="0"/>
              <a:t>Consequences:</a:t>
            </a:r>
          </a:p>
          <a:p>
            <a:pPr marL="0" indent="0">
              <a:buFont typeface="Arial" charset="0"/>
              <a:buNone/>
            </a:pPr>
            <a:endParaRPr lang="de-DE" altLang="de-DE" sz="2000" b="1" smtClean="0"/>
          </a:p>
          <a:p>
            <a:pPr marL="0" indent="0"/>
            <a:r>
              <a:rPr lang="de-DE" altLang="de-DE" sz="2000" smtClean="0"/>
              <a:t> physical quality of life 	</a:t>
            </a:r>
            <a:r>
              <a:rPr lang="de-DE" altLang="de-DE" sz="2000" smtClean="0">
                <a:sym typeface="Wingdings" pitchFamily="2" charset="2"/>
              </a:rPr>
              <a:t></a:t>
            </a:r>
          </a:p>
          <a:p>
            <a:pPr marL="0" indent="0"/>
            <a:r>
              <a:rPr lang="de-DE" altLang="de-DE" sz="2000" smtClean="0"/>
              <a:t> mental health		</a:t>
            </a:r>
            <a:r>
              <a:rPr lang="de-DE" altLang="de-DE" sz="2000" smtClean="0">
                <a:sym typeface="Wingdings" pitchFamily="2" charset="2"/>
              </a:rPr>
              <a:t></a:t>
            </a:r>
            <a:endParaRPr lang="de-DE" altLang="de-DE" sz="2000" smtClean="0"/>
          </a:p>
          <a:p>
            <a:pPr marL="0" indent="0"/>
            <a:r>
              <a:rPr lang="de-DE" altLang="de-DE" sz="2000" smtClean="0"/>
              <a:t> care needs		</a:t>
            </a:r>
            <a:r>
              <a:rPr lang="de-DE" altLang="de-DE" sz="2000" smtClean="0">
                <a:sym typeface="Wingdings" pitchFamily="2" charset="2"/>
              </a:rPr>
              <a:t>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846FD0-99C5-43B0-91B8-2089A2DB951D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tabLst>
                <a:tab pos="265113" algn="l"/>
              </a:tabLst>
            </a:pPr>
            <a:r>
              <a:rPr lang="de-DE" altLang="de-DE" sz="2000" b="1" smtClean="0"/>
              <a:t>Medical care system in North Rhine-Westphalia/Germany</a:t>
            </a:r>
            <a:br>
              <a:rPr lang="de-DE" altLang="de-DE" sz="2000" b="1" smtClean="0"/>
            </a:br>
            <a:r>
              <a:rPr lang="de-DE" altLang="de-DE" sz="2000" b="1" smtClean="0"/>
              <a:t>is not prepared for these problems !</a:t>
            </a:r>
          </a:p>
          <a:p>
            <a:pPr marL="0" indent="0">
              <a:buFont typeface="Arial" charset="0"/>
              <a:buNone/>
              <a:tabLst>
                <a:tab pos="265113" algn="l"/>
              </a:tabLst>
            </a:pPr>
            <a:endParaRPr lang="de-DE" altLang="de-DE" sz="2000" b="1" smtClean="0"/>
          </a:p>
          <a:p>
            <a:pPr marL="0" indent="0">
              <a:buFont typeface="Arial" charset="0"/>
              <a:buNone/>
              <a:tabLst>
                <a:tab pos="265113" algn="l"/>
              </a:tabLst>
            </a:pPr>
            <a:r>
              <a:rPr lang="de-DE" altLang="de-DE" sz="2000" smtClean="0">
                <a:sym typeface="Wingdings" pitchFamily="2" charset="2"/>
              </a:rPr>
              <a:t>consultation of doctors</a:t>
            </a:r>
            <a:r>
              <a:rPr lang="de-DE" altLang="de-DE" sz="2000" smtClean="0"/>
              <a:t> 	</a:t>
            </a:r>
            <a:r>
              <a:rPr lang="de-DE" altLang="de-DE" sz="2000" smtClean="0">
                <a:sym typeface="Wingdings" pitchFamily="2" charset="2"/>
              </a:rPr>
              <a:t></a:t>
            </a:r>
          </a:p>
          <a:p>
            <a:pPr marL="0" indent="0">
              <a:buFont typeface="Arial" charset="0"/>
              <a:buNone/>
              <a:tabLst>
                <a:tab pos="265113" algn="l"/>
              </a:tabLst>
            </a:pPr>
            <a:r>
              <a:rPr lang="de-DE" altLang="de-DE" sz="2000" smtClean="0">
                <a:sym typeface="Wingdings" pitchFamily="2" charset="2"/>
              </a:rPr>
              <a:t>	hospital care			</a:t>
            </a:r>
          </a:p>
          <a:p>
            <a:pPr marL="0" indent="0">
              <a:buFont typeface="Arial" charset="0"/>
              <a:buNone/>
              <a:tabLst>
                <a:tab pos="265113" algn="l"/>
              </a:tabLst>
            </a:pPr>
            <a:endParaRPr lang="de-DE" altLang="de-DE" sz="2000" smtClean="0">
              <a:sym typeface="Wingdings" pitchFamily="2" charset="2"/>
            </a:endParaRPr>
          </a:p>
          <a:p>
            <a:pPr marL="0" indent="0">
              <a:buFont typeface="Arial" charset="0"/>
              <a:buNone/>
              <a:tabLst>
                <a:tab pos="265113" algn="l"/>
              </a:tabLst>
            </a:pPr>
            <a:r>
              <a:rPr lang="de-DE" altLang="de-DE" sz="2000" smtClean="0">
                <a:sym typeface="Wingdings" pitchFamily="2" charset="2"/>
              </a:rPr>
              <a:t>but treatment of consequential damages is not successful!</a:t>
            </a:r>
          </a:p>
          <a:p>
            <a:pPr marL="0" indent="0">
              <a:buFont typeface="Arial" charset="0"/>
              <a:buNone/>
              <a:tabLst>
                <a:tab pos="265113" algn="l"/>
              </a:tabLst>
            </a:pPr>
            <a:endParaRPr lang="de-DE" altLang="de-DE" sz="2000" smtClean="0">
              <a:sym typeface="Wingdings" pitchFamily="2" charset="2"/>
            </a:endParaRPr>
          </a:p>
          <a:p>
            <a:pPr marL="0" indent="0">
              <a:buFont typeface="Arial" charset="0"/>
              <a:buNone/>
              <a:tabLst>
                <a:tab pos="265113" algn="l"/>
              </a:tabLst>
            </a:pPr>
            <a:r>
              <a:rPr lang="de-DE" altLang="de-DE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2FF1B1-B752-48AD-9A8C-9C8FEC77E747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indent="-176213">
              <a:buFont typeface="Arial" charset="0"/>
              <a:buNone/>
              <a:tabLst>
                <a:tab pos="265113" algn="l"/>
              </a:tabLst>
            </a:pPr>
            <a:r>
              <a:rPr lang="de-DE" altLang="de-DE" sz="2000" b="1" smtClean="0"/>
              <a:t>Reasons</a:t>
            </a:r>
          </a:p>
          <a:p>
            <a:pPr marL="176213" indent="-176213">
              <a:buFont typeface="Arial" charset="0"/>
              <a:buNone/>
              <a:tabLst>
                <a:tab pos="265113" algn="l"/>
              </a:tabLst>
            </a:pPr>
            <a:endParaRPr lang="de-DE" altLang="de-DE" sz="2000" b="1" smtClean="0"/>
          </a:p>
          <a:p>
            <a:pPr marL="176213" indent="-176213">
              <a:tabLst>
                <a:tab pos="265113" algn="l"/>
              </a:tabLst>
            </a:pPr>
            <a:r>
              <a:rPr lang="en-US" altLang="de-DE" sz="2000" smtClean="0">
                <a:sym typeface="Wingdings" pitchFamily="2" charset="2"/>
              </a:rPr>
              <a:t>inadequate knowledge about the Thalidomide embryopathy and its consequences among general practitioners and medical specialists</a:t>
            </a:r>
          </a:p>
          <a:p>
            <a:pPr marL="176213" indent="-176213">
              <a:tabLst>
                <a:tab pos="265113" algn="l"/>
              </a:tabLst>
            </a:pPr>
            <a:r>
              <a:rPr lang="en-US" altLang="de-DE" sz="2000" smtClean="0">
                <a:sym typeface="Wingdings" pitchFamily="2" charset="2"/>
              </a:rPr>
              <a:t>complex patterns of damage in Thalidomide  survivors</a:t>
            </a:r>
          </a:p>
          <a:p>
            <a:pPr marL="176213" indent="-176213">
              <a:tabLst>
                <a:tab pos="265113" algn="l"/>
              </a:tabLst>
            </a:pPr>
            <a:r>
              <a:rPr lang="en-US" altLang="de-DE" sz="2000" smtClean="0">
                <a:sym typeface="Wingdings" pitchFamily="2" charset="2"/>
              </a:rPr>
              <a:t>„orphan disease“ (837 Thalidomide survivors in NRW)</a:t>
            </a:r>
            <a:br>
              <a:rPr lang="en-US" altLang="de-DE" sz="2000" smtClean="0">
                <a:sym typeface="Wingdings" pitchFamily="2" charset="2"/>
              </a:rPr>
            </a:br>
            <a:r>
              <a:rPr lang="en-US" altLang="de-DE" sz="2000" smtClean="0">
                <a:sym typeface="Wingdings" pitchFamily="2" charset="2"/>
              </a:rPr>
              <a:t>	 only a few individual patients per practice</a:t>
            </a:r>
          </a:p>
          <a:p>
            <a:pPr marL="176213" indent="-176213">
              <a:tabLst>
                <a:tab pos="265113" algn="l"/>
              </a:tabLst>
            </a:pPr>
            <a:r>
              <a:rPr lang="en-US" altLang="de-DE" sz="2000" smtClean="0">
                <a:sym typeface="Wingdings" pitchFamily="2" charset="2"/>
              </a:rPr>
              <a:t>lack of training opportunities for general practitioners and medical specialists regarding initial and subsequent damages</a:t>
            </a:r>
          </a:p>
          <a:p>
            <a:pPr marL="176213" indent="-176213">
              <a:tabLst>
                <a:tab pos="265113" algn="l"/>
              </a:tabLst>
            </a:pPr>
            <a:r>
              <a:rPr lang="en-US" altLang="de-DE" sz="2000" smtClean="0">
                <a:sym typeface="Wingdings" pitchFamily="2" charset="2"/>
              </a:rPr>
              <a:t>excessive distance from drug pain therapy among Thalidomide-affected people resulting in insufficient treatment</a:t>
            </a:r>
          </a:p>
          <a:p>
            <a:pPr marL="176213" indent="-176213">
              <a:tabLst>
                <a:tab pos="265113" algn="l"/>
              </a:tabLst>
            </a:pPr>
            <a:endParaRPr lang="de-DE" altLang="de-DE" sz="2000" smtClean="0">
              <a:sym typeface="Wingdings" pitchFamily="2" charset="2"/>
            </a:endParaRPr>
          </a:p>
          <a:p>
            <a:pPr marL="176213" indent="-176213">
              <a:buFont typeface="Arial" charset="0"/>
              <a:buNone/>
              <a:tabLst>
                <a:tab pos="265113" algn="l"/>
              </a:tabLst>
            </a:pPr>
            <a:r>
              <a:rPr lang="de-DE" altLang="de-DE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EAA6C5-D5D9-4FCC-BFF0-10F22608AA53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smtClean="0"/>
              <a:t>Setting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de-DE" sz="2400" smtClean="0"/>
              <a:t>The study targeted all Thalidomide-affected people in North Rhine-Westphalia:</a:t>
            </a:r>
          </a:p>
          <a:p>
            <a:pPr marL="0" indent="0">
              <a:buFont typeface="Arial" charset="0"/>
              <a:buNone/>
            </a:pPr>
            <a:r>
              <a:rPr lang="en-US" altLang="de-DE" sz="2400" smtClean="0"/>
              <a:t>n=837</a:t>
            </a:r>
          </a:p>
          <a:p>
            <a:pPr marL="0" indent="0">
              <a:buFont typeface="Arial" charset="0"/>
              <a:buNone/>
            </a:pPr>
            <a:r>
              <a:rPr lang="en-US" altLang="de-DE" sz="2400" smtClean="0"/>
              <a:t>202 people with Thalidomide embryopathy (24%),</a:t>
            </a:r>
            <a:br>
              <a:rPr lang="en-US" altLang="de-DE" sz="2400" smtClean="0"/>
            </a:br>
            <a:r>
              <a:rPr lang="en-US" altLang="de-DE" sz="2400" smtClean="0"/>
              <a:t>born or living in North Rhine-Westphalia, were recruited </a:t>
            </a:r>
            <a:br>
              <a:rPr lang="en-US" altLang="de-DE" sz="2400" smtClean="0"/>
            </a:br>
            <a:r>
              <a:rPr lang="en-US" altLang="de-DE" sz="2400" smtClean="0"/>
              <a:t>(female:male= 115:87).</a:t>
            </a:r>
          </a:p>
        </p:txBody>
      </p:sp>
      <p:pic>
        <p:nvPicPr>
          <p:cNvPr id="4101" name="Picture 5" descr="li Hand v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3630613"/>
            <a:ext cx="20716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and_rech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3619500"/>
            <a:ext cx="186531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2531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963B33-932A-42D9-A4B3-D4C80E466797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de-DE" altLang="de-DE" sz="2000" b="1" dirty="0"/>
              <a:t>Establishment </a:t>
            </a:r>
            <a:r>
              <a:rPr lang="de-DE" altLang="de-DE" sz="2000" b="1" dirty="0" err="1"/>
              <a:t>of</a:t>
            </a:r>
            <a:r>
              <a:rPr lang="de-DE" altLang="de-DE" sz="2000" b="1" dirty="0"/>
              <a:t> a </a:t>
            </a:r>
            <a:r>
              <a:rPr lang="de-DE" altLang="de-DE" sz="2000" b="1" dirty="0" err="1"/>
              <a:t>center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of</a:t>
            </a:r>
            <a:r>
              <a:rPr lang="de-DE" altLang="de-DE" sz="2000" b="1" dirty="0"/>
              <a:t> excellence</a:t>
            </a:r>
            <a:br>
              <a:rPr lang="de-DE" altLang="de-DE" sz="2000" b="1" dirty="0"/>
            </a:br>
            <a:r>
              <a:rPr lang="de-DE" altLang="de-DE" sz="2000" b="1" dirty="0" err="1"/>
              <a:t>for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Thalidomide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survivors</a:t>
            </a:r>
            <a:r>
              <a:rPr lang="de-DE" altLang="de-DE" sz="2000" b="1" dirty="0"/>
              <a:t> in NRW:</a:t>
            </a:r>
            <a:br>
              <a:rPr lang="de-DE" altLang="de-DE" sz="2000" b="1" dirty="0"/>
            </a:br>
            <a:r>
              <a:rPr lang="de-DE" altLang="de-DE" sz="2000" b="1" dirty="0"/>
              <a:t/>
            </a:r>
            <a:br>
              <a:rPr lang="de-DE" altLang="de-DE" sz="2000" b="1" dirty="0"/>
            </a:br>
            <a:endParaRPr lang="de-DE" altLang="de-DE" sz="2000" b="1" dirty="0"/>
          </a:p>
          <a:p>
            <a:pPr marL="0" indent="0">
              <a:buFont typeface="Arial" charset="0"/>
              <a:buNone/>
              <a:defRPr/>
            </a:pPr>
            <a:r>
              <a:rPr lang="de-DE" altLang="de-DE" sz="2000" dirty="0"/>
              <a:t>Outpatient </a:t>
            </a:r>
            <a:r>
              <a:rPr lang="de-DE" altLang="de-DE" sz="2000" dirty="0" err="1"/>
              <a:t>center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for</a:t>
            </a:r>
            <a:r>
              <a:rPr lang="de-DE" altLang="de-DE" sz="2000" dirty="0"/>
              <a:t> Contergan </a:t>
            </a:r>
            <a:r>
              <a:rPr lang="de-DE" altLang="de-DE" sz="2000" dirty="0" err="1"/>
              <a:t>victims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>at Dr. Becker Rhein-Sieg-Klinik, </a:t>
            </a:r>
            <a:r>
              <a:rPr lang="de-DE" altLang="de-DE" sz="2000" dirty="0" err="1"/>
              <a:t>Nümbrecht</a:t>
            </a: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sz="2000" dirty="0" err="1"/>
              <a:t>Offers</a:t>
            </a:r>
            <a:r>
              <a:rPr lang="de-DE" altLang="de-DE" sz="2000" dirty="0"/>
              <a:t> </a:t>
            </a:r>
            <a:r>
              <a:rPr lang="de-DE" altLang="de-DE" sz="2000" dirty="0" err="1"/>
              <a:t>diagnostic</a:t>
            </a:r>
            <a:r>
              <a:rPr lang="de-DE" altLang="de-DE" sz="2000" dirty="0"/>
              <a:t>, </a:t>
            </a:r>
            <a:r>
              <a:rPr lang="de-DE" altLang="de-DE" sz="2000" dirty="0" err="1"/>
              <a:t>therapeutic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and</a:t>
            </a:r>
            <a:r>
              <a:rPr lang="de-DE" altLang="de-DE" sz="2000" dirty="0"/>
              <a:t> </a:t>
            </a:r>
            <a:r>
              <a:rPr lang="de-DE" altLang="de-DE" sz="2000" dirty="0" err="1"/>
              <a:t>advisory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services</a:t>
            </a:r>
            <a:r>
              <a:rPr lang="de-DE" altLang="de-DE" sz="2000" dirty="0"/>
              <a:t> in </a:t>
            </a:r>
            <a:r>
              <a:rPr lang="de-DE" altLang="de-DE" sz="2000" dirty="0" err="1"/>
              <a:t>addition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to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the</a:t>
            </a:r>
            <a:r>
              <a:rPr lang="de-DE" altLang="de-DE" sz="2000" dirty="0"/>
              <a:t> </a:t>
            </a:r>
            <a:r>
              <a:rPr lang="de-DE" altLang="de-DE" sz="2000" dirty="0" err="1"/>
              <a:t>regular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medical</a:t>
            </a:r>
            <a:r>
              <a:rPr lang="de-DE" altLang="de-DE" sz="2000" dirty="0"/>
              <a:t> care </a:t>
            </a:r>
            <a:r>
              <a:rPr lang="de-DE" altLang="de-DE" sz="2000" dirty="0" err="1"/>
              <a:t>system</a:t>
            </a:r>
            <a:r>
              <a:rPr lang="de-DE" altLang="de-DE" sz="2000" dirty="0"/>
              <a:t> in Germany</a:t>
            </a:r>
            <a:endParaRPr lang="de-DE" altLang="de-DE" sz="2000" dirty="0">
              <a:sym typeface="Wingdings" pitchFamily="2" charset="2"/>
            </a:endParaRPr>
          </a:p>
          <a:p>
            <a:pPr marL="182563" indent="-182563">
              <a:tabLst>
                <a:tab pos="265113" algn="l"/>
              </a:tabLst>
              <a:defRPr/>
            </a:pPr>
            <a:endParaRPr lang="de-DE" altLang="de-DE" sz="2000" dirty="0">
              <a:sym typeface="Wingdings" pitchFamily="2" charset="2"/>
            </a:endParaRPr>
          </a:p>
          <a:p>
            <a:pPr marL="182563" indent="-182563">
              <a:buFont typeface="Arial" charset="0"/>
              <a:buNone/>
              <a:tabLst>
                <a:tab pos="265113" algn="l"/>
              </a:tabLst>
              <a:defRPr/>
            </a:pPr>
            <a:r>
              <a:rPr lang="de-DE" altLang="de-DE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23555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9B4C58-1D72-4320-910B-9871B9EAD0C3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pic>
        <p:nvPicPr>
          <p:cNvPr id="23556" name="Inhaltsplatzhalt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913" y="2516188"/>
            <a:ext cx="7262812" cy="1457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b="1" dirty="0"/>
              <a:t>Range of services</a:t>
            </a:r>
          </a:p>
          <a:p>
            <a:pPr marL="0" indent="0">
              <a:buFont typeface="Arial" charset="0"/>
              <a:buNone/>
              <a:defRPr/>
            </a:pPr>
            <a:endParaRPr lang="en-US" b="1" dirty="0"/>
          </a:p>
          <a:p>
            <a:pPr>
              <a:defRPr/>
            </a:pPr>
            <a:r>
              <a:rPr lang="en-US" dirty="0"/>
              <a:t>Medical diagnostics, counseling and expertise</a:t>
            </a:r>
          </a:p>
          <a:p>
            <a:pPr>
              <a:defRPr/>
            </a:pPr>
            <a:r>
              <a:rPr lang="en-US" dirty="0"/>
              <a:t>Therapeutic assessment, training and trial treatments</a:t>
            </a:r>
          </a:p>
          <a:p>
            <a:pPr>
              <a:defRPr/>
            </a:pPr>
            <a:r>
              <a:rPr lang="en-US" dirty="0"/>
              <a:t>Psychotherapeutic counseling and explanation of treatment</a:t>
            </a:r>
          </a:p>
          <a:p>
            <a:pPr>
              <a:defRPr/>
            </a:pPr>
            <a:r>
              <a:rPr lang="en-US" dirty="0"/>
              <a:t>Advice on aids, rehabilitation and retirement, care, assistance, individual living </a:t>
            </a:r>
            <a:r>
              <a:rPr lang="en-US" dirty="0" err="1"/>
              <a:t>accommondation</a:t>
            </a:r>
            <a:r>
              <a:rPr lang="en-US" dirty="0"/>
              <a:t>, applications and much more</a:t>
            </a:r>
          </a:p>
          <a:p>
            <a:pPr>
              <a:defRPr/>
            </a:pPr>
            <a:r>
              <a:rPr lang="en-US" dirty="0"/>
              <a:t>Concept elaboration for further treatment and initiation</a:t>
            </a:r>
            <a:br>
              <a:rPr lang="en-US" dirty="0"/>
            </a:br>
            <a:r>
              <a:rPr lang="en-US" dirty="0"/>
              <a:t>of „close-to-home“ care</a:t>
            </a:r>
          </a:p>
          <a:p>
            <a:pPr>
              <a:defRPr/>
            </a:pPr>
            <a:r>
              <a:rPr lang="en-US" dirty="0"/>
              <a:t>Treatment-accompanying prescription of necessary remedies and aid</a:t>
            </a:r>
          </a:p>
          <a:p>
            <a:pPr>
              <a:defRPr/>
            </a:pPr>
            <a:r>
              <a:rPr lang="en-US" dirty="0"/>
              <a:t>Follow-up visits at intervals of several months to </a:t>
            </a:r>
            <a:br>
              <a:rPr lang="en-US" dirty="0"/>
            </a:br>
            <a:r>
              <a:rPr lang="en-US" dirty="0"/>
              <a:t>monitor/review/check and adapt the course of therapy</a:t>
            </a:r>
          </a:p>
        </p:txBody>
      </p:sp>
      <p:sp>
        <p:nvSpPr>
          <p:cNvPr id="2458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AC7026-3D99-4AFE-BF72-30F8C56CA652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mtClean="0"/>
          </a:p>
        </p:txBody>
      </p:sp>
      <p:sp>
        <p:nvSpPr>
          <p:cNvPr id="3" name="Inhaltsplatzhalt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de-DE" b="1" dirty="0"/>
              <a:t>Outpatient center for </a:t>
            </a:r>
            <a:r>
              <a:rPr lang="en-US" altLang="de-DE" b="1" dirty="0" err="1"/>
              <a:t>Contergan</a:t>
            </a:r>
            <a:r>
              <a:rPr lang="en-US" altLang="de-DE" b="1" dirty="0"/>
              <a:t> victims</a:t>
            </a:r>
            <a:br>
              <a:rPr lang="en-US" altLang="de-DE" b="1" dirty="0"/>
            </a:br>
            <a:endParaRPr lang="en-US" altLang="de-DE" b="1" dirty="0"/>
          </a:p>
          <a:p>
            <a:pPr marL="182563" indent="-182563">
              <a:buFont typeface="Arial" charset="0"/>
              <a:buNone/>
              <a:tabLst>
                <a:tab pos="265113" algn="l"/>
              </a:tabLst>
              <a:defRPr/>
            </a:pPr>
            <a:endParaRPr lang="en-US" altLang="de-DE" b="1" dirty="0"/>
          </a:p>
          <a:p>
            <a:pPr marL="182563" indent="-182563">
              <a:tabLst>
                <a:tab pos="265113" algn="l"/>
              </a:tabLst>
              <a:defRPr/>
            </a:pPr>
            <a:r>
              <a:rPr lang="en-US" altLang="de-DE" dirty="0">
                <a:sym typeface="Wingdings" pitchFamily="2" charset="2"/>
              </a:rPr>
              <a:t>interdisciplinary network of various highly-qualified professional groups</a:t>
            </a:r>
          </a:p>
          <a:p>
            <a:pPr marL="182563" indent="-182563">
              <a:tabLst>
                <a:tab pos="265113" algn="l"/>
              </a:tabLst>
              <a:defRPr/>
            </a:pPr>
            <a:r>
              <a:rPr lang="en-US" dirty="0">
                <a:sym typeface="Wingdings" pitchFamily="2" charset="2"/>
              </a:rPr>
              <a:t>coordination of medical, therapeutic and consulting services tailored to the needs of Thalidomide victims</a:t>
            </a:r>
          </a:p>
          <a:p>
            <a:pPr marL="182563" indent="-182563">
              <a:tabLst>
                <a:tab pos="265113" algn="l"/>
              </a:tabLst>
              <a:defRPr/>
            </a:pPr>
            <a:r>
              <a:rPr lang="en-US" dirty="0">
                <a:sym typeface="Wingdings" pitchFamily="2" charset="2"/>
              </a:rPr>
              <a:t>development of a comprehensive treatment concept during ambulatory visit of up to four days</a:t>
            </a:r>
          </a:p>
          <a:p>
            <a:pPr marL="182563" indent="-182563">
              <a:tabLst>
                <a:tab pos="265113" algn="l"/>
              </a:tabLst>
              <a:defRPr/>
            </a:pPr>
            <a:endParaRPr lang="de-DE" dirty="0"/>
          </a:p>
        </p:txBody>
      </p:sp>
      <p:sp>
        <p:nvSpPr>
          <p:cNvPr id="2560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CF8084-6489-47D9-B6F4-20C271705EF7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     </a:t>
            </a:r>
          </a:p>
        </p:txBody>
      </p:sp>
      <p:pic>
        <p:nvPicPr>
          <p:cNvPr id="26627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725" y="609600"/>
            <a:ext cx="7499350" cy="4997450"/>
          </a:xfrm>
        </p:spPr>
      </p:pic>
      <p:sp>
        <p:nvSpPr>
          <p:cNvPr id="26628" name="Textfeld 6"/>
          <p:cNvSpPr txBox="1">
            <a:spLocks noChangeArrowheads="1"/>
          </p:cNvSpPr>
          <p:nvPr/>
        </p:nvSpPr>
        <p:spPr bwMode="auto">
          <a:xfrm>
            <a:off x="987425" y="5641975"/>
            <a:ext cx="7600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de-DE" altLang="de-DE"/>
              <a:t>See you in Nuembrecht!</a:t>
            </a:r>
          </a:p>
          <a:p>
            <a:pPr algn="ctr">
              <a:buFont typeface="Arial" charset="0"/>
              <a:buNone/>
            </a:pPr>
            <a:r>
              <a:rPr lang="de-DE" altLang="de-DE"/>
              <a:t>Bis bald in Nümbrecht!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umsplatzhalt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A8A6A1-CC37-4057-876F-4BC721E1EB5A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25513" y="123825"/>
            <a:ext cx="3659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F05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DE" altLang="de-DE" sz="2400">
                <a:latin typeface="Pump Light/Medium" pitchFamily="18" charset="0"/>
              </a:rPr>
              <a:t>Dr. Becker – we move lives!</a:t>
            </a:r>
          </a:p>
        </p:txBody>
      </p:sp>
      <p:pic>
        <p:nvPicPr>
          <p:cNvPr id="27652" name="Picture 5" descr="RSK_vorde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014413"/>
            <a:ext cx="6386512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009650" y="5810250"/>
            <a:ext cx="73898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/>
              <a:t>further information online: www.dbkg.de/contergan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600"/>
              <a:t>E-Mail: contergan.rhein-sieg-klinik@dbkg.de</a:t>
            </a:r>
            <a:endParaRPr lang="de-DE" altLang="de-DE" sz="1600" b="1">
              <a:latin typeface="Pump Light/Medium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7FE61-E143-4B40-89CC-397731B87F32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smtClean="0"/>
              <a:t>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de-DE" altLang="de-DE" sz="2400" smtClean="0"/>
              <a:t> </a:t>
            </a:r>
            <a:r>
              <a:rPr lang="en-US" altLang="de-DE" sz="2400" smtClean="0"/>
              <a:t>Thalidomide-specific questionnaire with 34 items</a:t>
            </a:r>
          </a:p>
          <a:p>
            <a:pPr marL="0" indent="0"/>
            <a:r>
              <a:rPr lang="en-US" altLang="de-DE" sz="2400" smtClean="0"/>
              <a:t> Pain DETECT-questionnaire</a:t>
            </a:r>
          </a:p>
          <a:p>
            <a:pPr marL="0" indent="0"/>
            <a:r>
              <a:rPr lang="en-US" altLang="de-DE" sz="2400" smtClean="0"/>
              <a:t> MPSS (Mainz Model of Pain Chronification)</a:t>
            </a:r>
          </a:p>
          <a:p>
            <a:pPr marL="0" indent="0"/>
            <a:r>
              <a:rPr lang="en-US" altLang="de-DE" sz="2400" smtClean="0"/>
              <a:t> SF 36 questionnaire</a:t>
            </a:r>
          </a:p>
          <a:p>
            <a:pPr marL="0" indent="0"/>
            <a:r>
              <a:rPr lang="en-US" altLang="de-DE" sz="2400" smtClean="0"/>
              <a:t> SCID-interview</a:t>
            </a:r>
          </a:p>
          <a:p>
            <a:pPr marL="0" indent="0"/>
            <a:r>
              <a:rPr lang="en-US" altLang="de-DE" sz="2400" smtClean="0"/>
              <a:t> systematic physical examination</a:t>
            </a:r>
          </a:p>
          <a:p>
            <a:pPr marL="0" indent="0"/>
            <a:r>
              <a:rPr lang="en-US" altLang="de-DE" sz="2400" smtClean="0"/>
              <a:t> X-ray, ultrasound (in selected cases)</a:t>
            </a:r>
          </a:p>
          <a:p>
            <a:pPr marL="0" indent="0">
              <a:buFont typeface="Arial" charset="0"/>
              <a:buNone/>
            </a:pPr>
            <a:r>
              <a:rPr lang="en-US" altLang="de-DE" sz="2400" smtClean="0">
                <a:sym typeface="Wingdings" pitchFamily="2" charset="2"/>
              </a:rPr>
              <a:t> 	Individual treatment recommendations</a:t>
            </a:r>
            <a:br>
              <a:rPr lang="en-US" altLang="de-DE" sz="2400" smtClean="0">
                <a:sym typeface="Wingdings" pitchFamily="2" charset="2"/>
              </a:rPr>
            </a:br>
            <a:r>
              <a:rPr lang="en-US" altLang="de-DE" sz="2400" smtClean="0">
                <a:sym typeface="Wingdings" pitchFamily="2" charset="2"/>
              </a:rPr>
              <a:t>	for physical and mental disorders for every 	participant</a:t>
            </a:r>
            <a:endParaRPr lang="en-US" altLang="de-D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F4FB02-6098-4DB5-9247-10CB74B523FE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4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052513"/>
            <a:ext cx="7888288" cy="3570287"/>
          </a:xfrm>
        </p:spPr>
        <p:txBody>
          <a:bodyPr/>
          <a:lstStyle/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z="2000" b="1" smtClean="0"/>
              <a:t>Pattern of skeletal damages (n=202)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endParaRPr lang="en-US" altLang="de-DE" sz="2000" b="1" smtClean="0"/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b="1" smtClean="0"/>
              <a:t>Twofold damage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mtClean="0"/>
              <a:t>(dysmelia of upper extremities)	89,6%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b="1" smtClean="0"/>
              <a:t>Fourfold damage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mtClean="0"/>
              <a:t>(dysmelia of upper &amp; lower extremities)	  9,9%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b="1" smtClean="0"/>
              <a:t>Concomitant damages: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mtClean="0"/>
              <a:t>Hip dysplasia	57,9%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mtClean="0"/>
              <a:t>Hip luxation	7,4%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endParaRPr lang="de-DE" altLang="de-DE" sz="2000" smtClean="0"/>
          </a:p>
        </p:txBody>
      </p:sp>
      <p:pic>
        <p:nvPicPr>
          <p:cNvPr id="6149" name="Picture 4" descr="P1010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4029075"/>
            <a:ext cx="298608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5578BD-D98E-4448-ABB4-FA55B1749160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4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z="2000" b="1" smtClean="0"/>
              <a:t>Pattern of skeletal damages (n=202)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endParaRPr lang="en-US" altLang="de-DE" sz="2000" b="1" smtClean="0"/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b="1" smtClean="0"/>
              <a:t>Spine: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mtClean="0"/>
              <a:t>Scoliosis and development disorders	68,8%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mtClean="0"/>
              <a:t>Spondylolysis/Spondylolisthesis	8,4%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mtClean="0"/>
              <a:t>Dysplasia of sacral bone	5,0%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mtClean="0"/>
              <a:t>Dysplasia of jawbone	21,8%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r>
              <a:rPr lang="en-US" altLang="de-DE" smtClean="0"/>
              <a:t>Microsomia (dwarfism)</a:t>
            </a:r>
            <a:r>
              <a:rPr lang="de-DE" altLang="de-DE" smtClean="0"/>
              <a:t>	9,9%</a:t>
            </a:r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endParaRPr lang="de-DE" altLang="de-DE" smtClean="0"/>
          </a:p>
          <a:p>
            <a:pPr marL="0" indent="0">
              <a:buFont typeface="Arial" charset="0"/>
              <a:buNone/>
              <a:tabLst>
                <a:tab pos="7259638" algn="r"/>
              </a:tabLst>
            </a:pPr>
            <a:endParaRPr lang="de-DE" altLang="de-DE" sz="2000" smtClean="0"/>
          </a:p>
        </p:txBody>
      </p:sp>
      <p:pic>
        <p:nvPicPr>
          <p:cNvPr id="7173" name="Picture 4" descr="P101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429000"/>
            <a:ext cx="228282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5C7F3-DF9B-47A8-B2B2-56D124A4F4C0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4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indent="-176213">
              <a:buFont typeface="Arial" charset="0"/>
              <a:buNone/>
              <a:tabLst>
                <a:tab pos="7259638" algn="r"/>
              </a:tabLst>
            </a:pPr>
            <a:r>
              <a:rPr lang="de-DE" altLang="de-DE" sz="2000" b="1" smtClean="0"/>
              <a:t>Damages of sensory organs (n=202)</a:t>
            </a:r>
          </a:p>
          <a:p>
            <a:pPr marL="176213" indent="-176213">
              <a:buFont typeface="Arial" charset="0"/>
              <a:buNone/>
              <a:tabLst>
                <a:tab pos="7259638" algn="r"/>
              </a:tabLst>
            </a:pPr>
            <a:endParaRPr lang="de-DE" altLang="de-DE" sz="2400" b="1" smtClean="0"/>
          </a:p>
          <a:p>
            <a:pPr marL="176213" indent="-176213">
              <a:tabLst>
                <a:tab pos="7259638" algn="r"/>
              </a:tabLst>
            </a:pPr>
            <a:r>
              <a:rPr lang="de-DE" altLang="de-DE" sz="2000" smtClean="0"/>
              <a:t>eyes	28,2%</a:t>
            </a:r>
          </a:p>
          <a:p>
            <a:pPr marL="176213" indent="-176213">
              <a:buFont typeface="Arial" charset="0"/>
              <a:buNone/>
              <a:tabLst>
                <a:tab pos="7259638" algn="r"/>
              </a:tabLst>
            </a:pPr>
            <a:endParaRPr lang="de-DE" altLang="de-DE" sz="2000" smtClean="0"/>
          </a:p>
          <a:p>
            <a:pPr marL="176213" indent="-176213">
              <a:tabLst>
                <a:tab pos="7259638" algn="r"/>
              </a:tabLst>
            </a:pPr>
            <a:r>
              <a:rPr lang="de-DE" altLang="de-DE" sz="2000" smtClean="0"/>
              <a:t>ears</a:t>
            </a:r>
            <a:br>
              <a:rPr lang="de-DE" altLang="de-DE" sz="2000" smtClean="0"/>
            </a:br>
            <a:r>
              <a:rPr lang="de-DE" altLang="de-DE" sz="2000" smtClean="0"/>
              <a:t>deafness	16,3%</a:t>
            </a:r>
            <a:br>
              <a:rPr lang="de-DE" altLang="de-DE" sz="2000" smtClean="0"/>
            </a:br>
            <a:r>
              <a:rPr lang="de-DE" altLang="de-DE" sz="2000" smtClean="0"/>
              <a:t>hearing impairment	17,8%</a:t>
            </a:r>
          </a:p>
          <a:p>
            <a:pPr marL="176213" indent="-176213">
              <a:buFont typeface="Arial" charset="0"/>
              <a:buNone/>
              <a:tabLst>
                <a:tab pos="7259638" algn="r"/>
              </a:tabLst>
            </a:pPr>
            <a:endParaRPr lang="de-DE" altLang="de-DE" sz="2000" smtClean="0"/>
          </a:p>
          <a:p>
            <a:pPr marL="176213" indent="-176213">
              <a:tabLst>
                <a:tab pos="7259638" algn="r"/>
              </a:tabLst>
            </a:pPr>
            <a:r>
              <a:rPr lang="de-DE" altLang="de-DE" sz="2000" smtClean="0"/>
              <a:t>flat nose	25,2%</a:t>
            </a:r>
          </a:p>
          <a:p>
            <a:pPr marL="176213" indent="-176213">
              <a:buFont typeface="Arial" charset="0"/>
              <a:buNone/>
              <a:tabLst>
                <a:tab pos="7259638" algn="r"/>
              </a:tabLst>
            </a:pPr>
            <a:endParaRPr lang="de-DE" altLang="de-DE" sz="2000" smtClean="0"/>
          </a:p>
          <a:p>
            <a:pPr marL="176213" indent="-176213">
              <a:tabLst>
                <a:tab pos="7259638" algn="r"/>
              </a:tabLst>
            </a:pPr>
            <a:r>
              <a:rPr lang="de-DE" altLang="de-DE" sz="2000" smtClean="0"/>
              <a:t>cleft palate	0,5%	</a:t>
            </a:r>
            <a:endParaRPr lang="de-DE" altLang="de-D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AC4B7F-71C8-46B8-98EA-7DEFE4E1A1F9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4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charset="0"/>
              <a:buNone/>
              <a:tabLst>
                <a:tab pos="628650" algn="l"/>
                <a:tab pos="7259638" algn="r"/>
              </a:tabLst>
            </a:pPr>
            <a:r>
              <a:rPr lang="de-DE" altLang="de-DE" sz="2000" b="1" smtClean="0"/>
              <a:t>Internal organs (n=202)</a:t>
            </a:r>
          </a:p>
          <a:p>
            <a:pPr marL="342900" indent="-342900">
              <a:buFont typeface="Arial" charset="0"/>
              <a:buNone/>
              <a:tabLst>
                <a:tab pos="628650" algn="l"/>
                <a:tab pos="7259638" algn="r"/>
              </a:tabLst>
            </a:pPr>
            <a:endParaRPr lang="de-DE" altLang="de-DE" sz="2400" b="1" smtClean="0"/>
          </a:p>
          <a:p>
            <a:pPr marL="342900" indent="-342900">
              <a:tabLst>
                <a:tab pos="628650" algn="l"/>
                <a:tab pos="7259638" algn="r"/>
              </a:tabLst>
            </a:pPr>
            <a:r>
              <a:rPr lang="en-US" altLang="de-DE" sz="2000" smtClean="0"/>
              <a:t>heart defect	10,4%</a:t>
            </a:r>
          </a:p>
          <a:p>
            <a:pPr marL="342900" indent="-342900">
              <a:tabLst>
                <a:tab pos="628650" algn="l"/>
                <a:tab pos="7259638" algn="r"/>
              </a:tabLst>
            </a:pPr>
            <a:r>
              <a:rPr lang="en-US" altLang="de-DE" sz="2000" smtClean="0"/>
              <a:t>intestinal malformation	7,4%</a:t>
            </a:r>
          </a:p>
          <a:p>
            <a:pPr marL="342900" indent="-342900">
              <a:tabLst>
                <a:tab pos="628650" algn="l"/>
                <a:tab pos="7259638" algn="r"/>
              </a:tabLst>
            </a:pPr>
            <a:r>
              <a:rPr lang="en-US" altLang="de-DE" sz="2000" smtClean="0"/>
              <a:t>aplasia of gall bladder	6,4%</a:t>
            </a:r>
          </a:p>
          <a:p>
            <a:pPr marL="342900" indent="-342900">
              <a:tabLst>
                <a:tab pos="628650" algn="l"/>
                <a:tab pos="7259638" algn="r"/>
              </a:tabLst>
            </a:pPr>
            <a:r>
              <a:rPr lang="en-US" altLang="de-DE" sz="2000" smtClean="0"/>
              <a:t>renal malformation	19,3%</a:t>
            </a:r>
          </a:p>
          <a:p>
            <a:pPr marL="342900" indent="-342900">
              <a:tabLst>
                <a:tab pos="628650" algn="l"/>
                <a:tab pos="7259638" algn="r"/>
              </a:tabLst>
            </a:pPr>
            <a:r>
              <a:rPr lang="en-US" altLang="de-DE" sz="2000" smtClean="0"/>
              <a:t>inguinal hernia	11,9%</a:t>
            </a:r>
          </a:p>
          <a:p>
            <a:pPr marL="342900" indent="-342900">
              <a:tabLst>
                <a:tab pos="628650" algn="l"/>
                <a:tab pos="7259638" algn="r"/>
              </a:tabLst>
            </a:pPr>
            <a:r>
              <a:rPr lang="en-US" altLang="de-DE" sz="2000" smtClean="0"/>
              <a:t>malformation of genital organs</a:t>
            </a:r>
          </a:p>
          <a:p>
            <a:pPr marL="342900" indent="-342900">
              <a:buFont typeface="Arial" charset="0"/>
              <a:buNone/>
              <a:tabLst>
                <a:tab pos="628650" algn="l"/>
                <a:tab pos="7259638" algn="r"/>
              </a:tabLst>
            </a:pPr>
            <a:r>
              <a:rPr lang="en-US" altLang="de-DE" sz="2000" smtClean="0"/>
              <a:t>	female (n=115)	7,0%</a:t>
            </a:r>
          </a:p>
          <a:p>
            <a:pPr marL="342900" indent="-342900">
              <a:buFont typeface="Arial" charset="0"/>
              <a:buNone/>
              <a:tabLst>
                <a:tab pos="628650" algn="l"/>
                <a:tab pos="7259638" algn="r"/>
              </a:tabLst>
            </a:pPr>
            <a:r>
              <a:rPr lang="en-US" altLang="de-DE" sz="2000" smtClean="0"/>
              <a:t>	male (n=87)	32,5%</a:t>
            </a:r>
          </a:p>
          <a:p>
            <a:pPr marL="342900" indent="-342900">
              <a:buFont typeface="Arial" charset="0"/>
              <a:buNone/>
              <a:tabLst>
                <a:tab pos="628650" algn="l"/>
                <a:tab pos="7259638" algn="r"/>
              </a:tabLst>
            </a:pPr>
            <a:endParaRPr lang="de-DE" altLang="de-D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D00832-3F1A-4826-BCA2-4DC477BA91A1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4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indent="-176213">
              <a:lnSpc>
                <a:spcPct val="90000"/>
              </a:lnSpc>
              <a:buFont typeface="Arial" charset="0"/>
              <a:buNone/>
              <a:tabLst>
                <a:tab pos="628650" algn="l"/>
                <a:tab pos="4846638" algn="r"/>
              </a:tabLst>
            </a:pPr>
            <a:r>
              <a:rPr lang="de-DE" altLang="de-DE" b="1" smtClean="0"/>
              <a:t>Consequential damages (secondary effects):</a:t>
            </a:r>
          </a:p>
          <a:p>
            <a:pPr marL="176213" indent="-176213">
              <a:lnSpc>
                <a:spcPct val="90000"/>
              </a:lnSpc>
              <a:buFont typeface="Arial" charset="0"/>
              <a:buNone/>
              <a:tabLst>
                <a:tab pos="628650" algn="l"/>
                <a:tab pos="4846638" algn="r"/>
              </a:tabLst>
            </a:pPr>
            <a:endParaRPr lang="de-DE" altLang="de-DE" sz="2000" b="1" smtClean="0"/>
          </a:p>
          <a:p>
            <a:pPr marL="176213" indent="-176213">
              <a:lnSpc>
                <a:spcPct val="90000"/>
              </a:lnSpc>
              <a:tabLst>
                <a:tab pos="628650" algn="l"/>
                <a:tab pos="4846638" algn="r"/>
              </a:tabLst>
            </a:pPr>
            <a:r>
              <a:rPr lang="de-DE" altLang="de-DE" smtClean="0"/>
              <a:t>increased tooth wear	33,7%</a:t>
            </a:r>
          </a:p>
          <a:p>
            <a:pPr marL="176213" indent="-176213">
              <a:lnSpc>
                <a:spcPct val="90000"/>
              </a:lnSpc>
              <a:tabLst>
                <a:tab pos="628650" algn="l"/>
                <a:tab pos="4846638" algn="r"/>
              </a:tabLst>
            </a:pPr>
            <a:r>
              <a:rPr lang="de-DE" altLang="de-DE" b="1" smtClean="0"/>
              <a:t>Pain</a:t>
            </a:r>
            <a:br>
              <a:rPr lang="de-DE" altLang="de-DE" b="1" smtClean="0"/>
            </a:br>
            <a:r>
              <a:rPr lang="de-DE" altLang="de-DE" smtClean="0"/>
              <a:t>headaches	39,1%</a:t>
            </a:r>
            <a:br>
              <a:rPr lang="de-DE" altLang="de-DE" smtClean="0"/>
            </a:br>
            <a:r>
              <a:rPr lang="de-DE" altLang="de-DE" smtClean="0"/>
              <a:t>neck pain	80,7%</a:t>
            </a:r>
            <a:br>
              <a:rPr lang="de-DE" altLang="de-DE" smtClean="0"/>
            </a:br>
            <a:r>
              <a:rPr lang="de-DE" altLang="de-DE" smtClean="0"/>
              <a:t>back pain (thoracic spine)	31,7%</a:t>
            </a:r>
            <a:br>
              <a:rPr lang="de-DE" altLang="de-DE" smtClean="0"/>
            </a:br>
            <a:r>
              <a:rPr lang="de-DE" altLang="de-DE" smtClean="0"/>
              <a:t>back pain (lumbar spine)	78,2%</a:t>
            </a:r>
            <a:br>
              <a:rPr lang="de-DE" altLang="de-DE" smtClean="0"/>
            </a:br>
            <a:r>
              <a:rPr lang="de-DE" altLang="de-DE" b="1" smtClean="0"/>
              <a:t>Upper extremities</a:t>
            </a:r>
            <a:r>
              <a:rPr lang="de-DE" altLang="de-DE" smtClean="0"/>
              <a:t> </a:t>
            </a:r>
            <a:br>
              <a:rPr lang="de-DE" altLang="de-DE" smtClean="0"/>
            </a:br>
            <a:r>
              <a:rPr lang="de-DE" altLang="de-DE" smtClean="0"/>
              <a:t>shoulder	64,4%</a:t>
            </a:r>
            <a:br>
              <a:rPr lang="de-DE" altLang="de-DE" smtClean="0"/>
            </a:br>
            <a:r>
              <a:rPr lang="de-DE" altLang="de-DE" smtClean="0"/>
              <a:t>elbow	15,8%</a:t>
            </a:r>
            <a:br>
              <a:rPr lang="de-DE" altLang="de-DE" smtClean="0"/>
            </a:br>
            <a:r>
              <a:rPr lang="de-DE" altLang="de-DE" smtClean="0"/>
              <a:t>wrist	27,2%</a:t>
            </a:r>
            <a:br>
              <a:rPr lang="de-DE" altLang="de-DE" smtClean="0"/>
            </a:br>
            <a:r>
              <a:rPr lang="de-DE" altLang="de-DE" smtClean="0"/>
              <a:t>hand	34,7%</a:t>
            </a:r>
            <a:br>
              <a:rPr lang="de-DE" altLang="de-DE" smtClean="0"/>
            </a:br>
            <a:r>
              <a:rPr lang="de-DE" altLang="de-DE" b="1" smtClean="0"/>
              <a:t>Lower extremities</a:t>
            </a:r>
            <a:r>
              <a:rPr lang="de-DE" altLang="de-DE" smtClean="0"/>
              <a:t/>
            </a:r>
            <a:br>
              <a:rPr lang="de-DE" altLang="de-DE" smtClean="0"/>
            </a:br>
            <a:r>
              <a:rPr lang="de-DE" altLang="de-DE" smtClean="0"/>
              <a:t>hip		47,0%</a:t>
            </a:r>
            <a:br>
              <a:rPr lang="de-DE" altLang="de-DE" smtClean="0"/>
            </a:br>
            <a:r>
              <a:rPr lang="de-DE" altLang="de-DE" smtClean="0"/>
              <a:t>knee	53,5%</a:t>
            </a:r>
            <a:br>
              <a:rPr lang="de-DE" altLang="de-DE" smtClean="0"/>
            </a:br>
            <a:r>
              <a:rPr lang="de-DE" altLang="de-DE" smtClean="0"/>
              <a:t>ankle joint	10,4%</a:t>
            </a:r>
            <a:br>
              <a:rPr lang="de-DE" altLang="de-DE" smtClean="0"/>
            </a:br>
            <a:r>
              <a:rPr lang="de-DE" altLang="de-DE" smtClean="0"/>
              <a:t>foot		10,9%</a:t>
            </a:r>
          </a:p>
          <a:p>
            <a:pPr marL="176213" indent="-176213">
              <a:lnSpc>
                <a:spcPct val="90000"/>
              </a:lnSpc>
              <a:tabLst>
                <a:tab pos="628650" algn="l"/>
                <a:tab pos="4846638" algn="r"/>
              </a:tabLst>
            </a:pPr>
            <a:endParaRPr lang="de-DE" altLang="de-DE" smtClean="0"/>
          </a:p>
          <a:p>
            <a:pPr marL="176213" indent="-176213">
              <a:lnSpc>
                <a:spcPct val="90000"/>
              </a:lnSpc>
              <a:buFont typeface="Arial" charset="0"/>
              <a:buNone/>
              <a:tabLst>
                <a:tab pos="628650" algn="l"/>
                <a:tab pos="4846638" algn="r"/>
              </a:tabLst>
            </a:pPr>
            <a:endParaRPr lang="de-DE" altLang="de-DE" smtClean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163638" y="2554288"/>
            <a:ext cx="4802187" cy="187325"/>
          </a:xfrm>
          <a:prstGeom prst="rect">
            <a:avLst/>
          </a:prstGeom>
          <a:solidFill>
            <a:schemeClr val="folHlink">
              <a:alpha val="2588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190625" y="3051175"/>
            <a:ext cx="4802188" cy="187325"/>
          </a:xfrm>
          <a:prstGeom prst="rect">
            <a:avLst/>
          </a:prstGeom>
          <a:solidFill>
            <a:schemeClr val="folHlink">
              <a:alpha val="2588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190625" y="3548063"/>
            <a:ext cx="4802188" cy="187325"/>
          </a:xfrm>
          <a:prstGeom prst="rect">
            <a:avLst/>
          </a:prstGeom>
          <a:solidFill>
            <a:schemeClr val="folHlink">
              <a:alpha val="2588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1190625" y="5022850"/>
            <a:ext cx="4802188" cy="187325"/>
          </a:xfrm>
          <a:prstGeom prst="rect">
            <a:avLst/>
          </a:prstGeom>
          <a:solidFill>
            <a:schemeClr val="folHlink">
              <a:alpha val="2588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FFCF05"/>
              </a:buClr>
              <a:buSzPct val="12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FCF05"/>
              </a:buClr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F05"/>
              </a:buClr>
              <a:buSzPct val="70000"/>
              <a:buFont typeface="Arial" charset="0"/>
              <a:buChar char="■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B8672C-0E57-4484-8196-E0D6DFD302BC}" type="datetime1">
              <a:rPr lang="de-DE" altLang="de-DE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11.10.2017</a:t>
            </a:fld>
            <a:endParaRPr lang="de-DE" altLang="de-DE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sz="240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indent="-176213">
              <a:lnSpc>
                <a:spcPct val="90000"/>
              </a:lnSpc>
              <a:buFont typeface="Arial" charset="0"/>
              <a:buNone/>
              <a:tabLst>
                <a:tab pos="628650" algn="l"/>
                <a:tab pos="4846638" algn="r"/>
              </a:tabLst>
            </a:pPr>
            <a:r>
              <a:rPr lang="de-DE" altLang="de-DE" sz="2000" b="1" smtClean="0"/>
              <a:t>Consequential damages</a:t>
            </a:r>
            <a:br>
              <a:rPr lang="de-DE" altLang="de-DE" sz="2000" b="1" smtClean="0"/>
            </a:br>
            <a:r>
              <a:rPr lang="de-DE" altLang="de-DE" sz="2000" b="1" smtClean="0"/>
              <a:t>(secondary effects): </a:t>
            </a:r>
          </a:p>
          <a:p>
            <a:pPr marL="176213" indent="-176213">
              <a:lnSpc>
                <a:spcPct val="90000"/>
              </a:lnSpc>
              <a:buFont typeface="Arial" charset="0"/>
              <a:buNone/>
              <a:tabLst>
                <a:tab pos="628650" algn="l"/>
                <a:tab pos="4846638" algn="r"/>
              </a:tabLst>
            </a:pPr>
            <a:endParaRPr lang="de-DE" altLang="de-DE" sz="2400" b="1" smtClean="0"/>
          </a:p>
          <a:p>
            <a:pPr marL="176213" indent="-176213">
              <a:lnSpc>
                <a:spcPct val="90000"/>
              </a:lnSpc>
              <a:tabLst>
                <a:tab pos="628650" algn="l"/>
                <a:tab pos="4846638" algn="r"/>
              </a:tabLst>
            </a:pPr>
            <a:r>
              <a:rPr lang="en-US" altLang="de-DE" sz="2000" smtClean="0"/>
              <a:t>limitation of movement</a:t>
            </a:r>
            <a:br>
              <a:rPr lang="en-US" altLang="de-DE" sz="2000" smtClean="0"/>
            </a:br>
            <a:r>
              <a:rPr lang="en-US" altLang="de-DE" sz="2000" b="1" smtClean="0"/>
              <a:t>Spine</a:t>
            </a:r>
            <a:br>
              <a:rPr lang="en-US" altLang="de-DE" sz="2000" b="1" smtClean="0"/>
            </a:br>
            <a:r>
              <a:rPr lang="en-US" altLang="de-DE" sz="2000" smtClean="0"/>
              <a:t>cervical spine	36,6%</a:t>
            </a:r>
            <a:br>
              <a:rPr lang="en-US" altLang="de-DE" sz="2000" smtClean="0"/>
            </a:br>
            <a:r>
              <a:rPr lang="en-US" altLang="de-DE" sz="2000" smtClean="0"/>
              <a:t>thoracic and lumbar spine	22,3%</a:t>
            </a:r>
            <a:br>
              <a:rPr lang="en-US" altLang="de-DE" sz="2000" smtClean="0"/>
            </a:br>
            <a:r>
              <a:rPr lang="en-US" altLang="de-DE" sz="2000" b="1" smtClean="0"/>
              <a:t>Upper extremity</a:t>
            </a:r>
            <a:r>
              <a:rPr lang="en-US" altLang="de-DE" sz="2000" smtClean="0"/>
              <a:t/>
            </a:r>
            <a:br>
              <a:rPr lang="en-US" altLang="de-DE" sz="2000" smtClean="0"/>
            </a:br>
            <a:r>
              <a:rPr lang="en-US" altLang="de-DE" sz="2000" smtClean="0"/>
              <a:t>shoulder	62,4%</a:t>
            </a:r>
            <a:br>
              <a:rPr lang="en-US" altLang="de-DE" sz="2000" smtClean="0"/>
            </a:br>
            <a:r>
              <a:rPr lang="en-US" altLang="de-DE" sz="2000" smtClean="0"/>
              <a:t>elbow	50%</a:t>
            </a:r>
            <a:br>
              <a:rPr lang="en-US" altLang="de-DE" sz="2000" smtClean="0"/>
            </a:br>
            <a:r>
              <a:rPr lang="en-US" altLang="de-DE" sz="2000" smtClean="0"/>
              <a:t>hand	70,8%</a:t>
            </a:r>
            <a:br>
              <a:rPr lang="en-US" altLang="de-DE" sz="2000" smtClean="0"/>
            </a:br>
            <a:r>
              <a:rPr lang="en-US" altLang="de-DE" sz="2000" b="1" smtClean="0"/>
              <a:t>Lower extremity</a:t>
            </a:r>
            <a:br>
              <a:rPr lang="en-US" altLang="de-DE" sz="2000" b="1" smtClean="0"/>
            </a:br>
            <a:r>
              <a:rPr lang="en-US" altLang="de-DE" sz="2000" smtClean="0"/>
              <a:t>hip		26,2%</a:t>
            </a:r>
            <a:br>
              <a:rPr lang="en-US" altLang="de-DE" sz="2000" smtClean="0"/>
            </a:br>
            <a:r>
              <a:rPr lang="en-US" altLang="de-DE" sz="2000" smtClean="0"/>
              <a:t>knee	8,9%</a:t>
            </a:r>
            <a:br>
              <a:rPr lang="en-US" altLang="de-DE" sz="2000" smtClean="0"/>
            </a:br>
            <a:r>
              <a:rPr lang="en-US" altLang="de-DE" sz="2000" smtClean="0"/>
              <a:t>ankle joint	7,9%</a:t>
            </a:r>
            <a:br>
              <a:rPr lang="en-US" altLang="de-DE" sz="2000" smtClean="0"/>
            </a:br>
            <a:r>
              <a:rPr lang="en-US" altLang="de-DE" sz="2000" smtClean="0"/>
              <a:t>foot		</a:t>
            </a:r>
            <a:r>
              <a:rPr lang="de-DE" altLang="de-DE" sz="2000" smtClean="0"/>
              <a:t>4,0%</a:t>
            </a:r>
            <a:br>
              <a:rPr lang="de-DE" altLang="de-DE" sz="2000" smtClean="0"/>
            </a:br>
            <a:r>
              <a:rPr lang="de-DE" altLang="de-DE" sz="2000" smtClean="0"/>
              <a:t/>
            </a:r>
            <a:br>
              <a:rPr lang="de-DE" altLang="de-DE" sz="2000" smtClean="0"/>
            </a:br>
            <a:endParaRPr lang="de-DE" altLang="de-DE" sz="2000" smtClean="0"/>
          </a:p>
          <a:p>
            <a:pPr marL="176213" indent="-176213">
              <a:lnSpc>
                <a:spcPct val="90000"/>
              </a:lnSpc>
              <a:buFont typeface="Arial" charset="0"/>
              <a:buNone/>
              <a:tabLst>
                <a:tab pos="628650" algn="l"/>
                <a:tab pos="4846638" algn="r"/>
              </a:tabLst>
            </a:pPr>
            <a:endParaRPr lang="de-DE" altLang="de-DE" sz="2000" smtClean="0"/>
          </a:p>
        </p:txBody>
      </p:sp>
      <p:pic>
        <p:nvPicPr>
          <p:cNvPr id="11269" name="Picture 8" descr="Schulter-TEP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615950"/>
            <a:ext cx="312102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 descr="Schulter-TEP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2757488"/>
            <a:ext cx="19034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Vorlage Klinikgruppe kurz 2012 aktuell">
  <a:themeElements>
    <a:clrScheme name="PPT Vorlage Klinikgruppe kurz 2012 aktue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FFCA7D"/>
      </a:accent2>
      <a:accent3>
        <a:srgbClr val="FFFFFF"/>
      </a:accent3>
      <a:accent4>
        <a:srgbClr val="000000"/>
      </a:accent4>
      <a:accent5>
        <a:srgbClr val="FFFFCA"/>
      </a:accent5>
      <a:accent6>
        <a:srgbClr val="E7B771"/>
      </a:accent6>
      <a:hlink>
        <a:srgbClr val="AFAFFF"/>
      </a:hlink>
      <a:folHlink>
        <a:srgbClr val="00CC00"/>
      </a:folHlink>
    </a:clrScheme>
    <a:fontScheme name="PPT Vorlage Klinikgruppe kurz 2012 aktu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F05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87325" marR="0" indent="-187325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F05"/>
          </a:buClr>
          <a:buSzPct val="120000"/>
          <a:buFont typeface="Arial" charset="0"/>
          <a:buChar char="■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F05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187325" marR="0" indent="-187325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CF05"/>
          </a:buClr>
          <a:buSzPct val="120000"/>
          <a:buFont typeface="Arial" charset="0"/>
          <a:buChar char="■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Vorlage Klinikgruppe kurz 2012 aktu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FFCA7D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E7B771"/>
        </a:accent6>
        <a:hlink>
          <a:srgbClr val="AFA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Vorlage Klinikgruppe kurz 2012 aktuel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9C6FF"/>
        </a:accent1>
        <a:accent2>
          <a:srgbClr val="90D185"/>
        </a:accent2>
        <a:accent3>
          <a:srgbClr val="FFFFFF"/>
        </a:accent3>
        <a:accent4>
          <a:srgbClr val="000000"/>
        </a:accent4>
        <a:accent5>
          <a:srgbClr val="D1DFFF"/>
        </a:accent5>
        <a:accent6>
          <a:srgbClr val="82BD78"/>
        </a:accent6>
        <a:hlink>
          <a:srgbClr val="3366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Vorlage Klinikgruppe kurz 2012 aktu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5A3FF"/>
        </a:accent1>
        <a:accent2>
          <a:srgbClr val="90D185"/>
        </a:accent2>
        <a:accent3>
          <a:srgbClr val="FFFFFF"/>
        </a:accent3>
        <a:accent4>
          <a:srgbClr val="000000"/>
        </a:accent4>
        <a:accent5>
          <a:srgbClr val="BDCEFF"/>
        </a:accent5>
        <a:accent6>
          <a:srgbClr val="82BD78"/>
        </a:accent6>
        <a:hlink>
          <a:srgbClr val="3366CC"/>
        </a:hlink>
        <a:folHlink>
          <a:srgbClr val="FDF6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Vorlage Klinikgruppe kurz 2012 aktuell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5A3FF"/>
        </a:accent1>
        <a:accent2>
          <a:srgbClr val="A7DA9E"/>
        </a:accent2>
        <a:accent3>
          <a:srgbClr val="FFFFFF"/>
        </a:accent3>
        <a:accent4>
          <a:srgbClr val="000000"/>
        </a:accent4>
        <a:accent5>
          <a:srgbClr val="BDCEFF"/>
        </a:accent5>
        <a:accent6>
          <a:srgbClr val="97C58F"/>
        </a:accent6>
        <a:hlink>
          <a:srgbClr val="3366CC"/>
        </a:hlink>
        <a:folHlink>
          <a:srgbClr val="FBEE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Vorlage Klinikgruppe lang 2012</Template>
  <TotalTime>0</TotalTime>
  <Words>870</Words>
  <Application>Microsoft Office PowerPoint</Application>
  <PresentationFormat>Diavoorstelling (4:3)</PresentationFormat>
  <Paragraphs>290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4" baseType="lpstr">
      <vt:lpstr>Arial</vt:lpstr>
      <vt:lpstr>Calibri</vt:lpstr>
      <vt:lpstr>Arial Unicode MS</vt:lpstr>
      <vt:lpstr>Wingdings</vt:lpstr>
      <vt:lpstr>Times New Roman</vt:lpstr>
      <vt:lpstr>ＭＳ Ｐゴシック</vt:lpstr>
      <vt:lpstr>MS PMincho</vt:lpstr>
      <vt:lpstr>Pump Light/Medium</vt:lpstr>
      <vt:lpstr>PPT Vorlage Klinikgruppe kurz 2012 aktuell</vt:lpstr>
      <vt:lpstr>Primary and secondery effects of Thalidomide. Results from the Thalidomide study of North Rhine-Westfalia (Germany)</vt:lpstr>
      <vt:lpstr>Setting</vt:lpstr>
      <vt:lpstr>Methods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Prevalences of mental disorders</vt:lpstr>
      <vt:lpstr>Prevalences of mental disorders</vt:lpstr>
      <vt:lpstr>Prevalences of mental disorders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 </vt:lpstr>
      <vt:lpstr>PowerPoint-presentatie</vt:lpstr>
    </vt:vector>
  </TitlesOfParts>
  <Company>Rhein-Sieg-Klinik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Rachitis und Osteomalazie</dc:title>
  <dc:creator>Dr. Becker Klinikgesellschaft</dc:creator>
  <cp:lastModifiedBy>Hofstad,  Cheriel</cp:lastModifiedBy>
  <cp:revision>35</cp:revision>
  <dcterms:created xsi:type="dcterms:W3CDTF">2015-02-23T11:27:38Z</dcterms:created>
  <dcterms:modified xsi:type="dcterms:W3CDTF">2017-10-11T14:17:03Z</dcterms:modified>
</cp:coreProperties>
</file>