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1" r:id="rId1"/>
  </p:sldMasterIdLst>
  <p:notesMasterIdLst>
    <p:notesMasterId r:id="rId18"/>
  </p:notesMasterIdLst>
  <p:handoutMasterIdLst>
    <p:handoutMasterId r:id="rId19"/>
  </p:handoutMasterIdLst>
  <p:sldIdLst>
    <p:sldId id="430" r:id="rId2"/>
    <p:sldId id="375" r:id="rId3"/>
    <p:sldId id="421" r:id="rId4"/>
    <p:sldId id="389" r:id="rId5"/>
    <p:sldId id="485" r:id="rId6"/>
    <p:sldId id="528" r:id="rId7"/>
    <p:sldId id="531" r:id="rId8"/>
    <p:sldId id="530" r:id="rId9"/>
    <p:sldId id="529" r:id="rId10"/>
    <p:sldId id="538" r:id="rId11"/>
    <p:sldId id="520" r:id="rId12"/>
    <p:sldId id="533" r:id="rId13"/>
    <p:sldId id="534" r:id="rId14"/>
    <p:sldId id="535" r:id="rId15"/>
    <p:sldId id="536" r:id="rId16"/>
    <p:sldId id="537" r:id="rId17"/>
  </p:sldIdLst>
  <p:sldSz cx="9144000" cy="6858000" type="screen4x3"/>
  <p:notesSz cx="9926638" cy="6797675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07B"/>
    <a:srgbClr val="EC7007"/>
    <a:srgbClr val="ED7007"/>
    <a:srgbClr val="0080BA"/>
    <a:srgbClr val="DA680E"/>
    <a:srgbClr val="FFFFFF"/>
    <a:srgbClr val="0B354B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15" autoAdjust="0"/>
  </p:normalViewPr>
  <p:slideViewPr>
    <p:cSldViewPr snapToGrid="0" snapToObjects="1">
      <p:cViewPr>
        <p:scale>
          <a:sx n="114" d="100"/>
          <a:sy n="114" d="100"/>
        </p:scale>
        <p:origin x="-155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1224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rtualcomputing.biz\nlrdmfls01\TSG$\Lareb\Migratie\Company%20Shared%20Folders\WERK\Beleids-%20en%20jaarplannen%20-%20jaarverslagen%20en%20-rapportages\Management%20informatie\Jaarcijfers\Jaarcijfers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'Aantal meldingen 3, 2001-20'!$A$5</c:f>
              <c:strCache>
                <c:ptCount val="1"/>
                <c:pt idx="0">
                  <c:v>Patiënten</c:v>
                </c:pt>
              </c:strCache>
            </c:strRef>
          </c:tx>
          <c:marker>
            <c:symbol val="none"/>
          </c:marker>
          <c:cat>
            <c:numRef>
              <c:f>'Aantal meldingen 3, 2001-20'!$B$4:$Q$4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'Aantal meldingen 3, 2001-20'!$B$5:$Q$5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173</c:v>
                </c:pt>
                <c:pt idx="3">
                  <c:v>438</c:v>
                </c:pt>
                <c:pt idx="4">
                  <c:v>819</c:v>
                </c:pt>
                <c:pt idx="5">
                  <c:v>830</c:v>
                </c:pt>
                <c:pt idx="6">
                  <c:v>1447</c:v>
                </c:pt>
                <c:pt idx="7">
                  <c:v>1304</c:v>
                </c:pt>
                <c:pt idx="8">
                  <c:v>1566</c:v>
                </c:pt>
                <c:pt idx="9">
                  <c:v>1545</c:v>
                </c:pt>
                <c:pt idx="10">
                  <c:v>2089</c:v>
                </c:pt>
                <c:pt idx="11">
                  <c:v>2602</c:v>
                </c:pt>
                <c:pt idx="12">
                  <c:v>3961</c:v>
                </c:pt>
                <c:pt idx="13">
                  <c:v>4393</c:v>
                </c:pt>
                <c:pt idx="14">
                  <c:v>8010</c:v>
                </c:pt>
                <c:pt idx="15">
                  <c:v>6370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'Aantal meldingen 3, 2001-20'!$A$13</c:f>
              <c:strCache>
                <c:ptCount val="1"/>
                <c:pt idx="0">
                  <c:v>Zorgverleners </c:v>
                </c:pt>
              </c:strCache>
            </c:strRef>
          </c:tx>
          <c:marker>
            <c:symbol val="none"/>
          </c:marker>
          <c:cat>
            <c:numRef>
              <c:f>'Aantal meldingen 3, 2001-20'!$B$4:$Q$4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'Aantal meldingen 3, 2001-20'!$B$13:$Q$13</c:f>
              <c:numCache>
                <c:formatCode>General</c:formatCode>
                <c:ptCount val="16"/>
                <c:pt idx="0">
                  <c:v>3035</c:v>
                </c:pt>
                <c:pt idx="1">
                  <c:v>2782</c:v>
                </c:pt>
                <c:pt idx="2">
                  <c:v>3172</c:v>
                </c:pt>
                <c:pt idx="3">
                  <c:v>3363</c:v>
                </c:pt>
                <c:pt idx="4">
                  <c:v>3756</c:v>
                </c:pt>
                <c:pt idx="5">
                  <c:v>3604</c:v>
                </c:pt>
                <c:pt idx="6">
                  <c:v>3714</c:v>
                </c:pt>
                <c:pt idx="7">
                  <c:v>3422</c:v>
                </c:pt>
                <c:pt idx="8">
                  <c:v>4324</c:v>
                </c:pt>
                <c:pt idx="9">
                  <c:v>4017</c:v>
                </c:pt>
                <c:pt idx="10">
                  <c:v>4968</c:v>
                </c:pt>
                <c:pt idx="11">
                  <c:v>4820</c:v>
                </c:pt>
                <c:pt idx="12">
                  <c:v>4894</c:v>
                </c:pt>
                <c:pt idx="13">
                  <c:v>4730</c:v>
                </c:pt>
                <c:pt idx="14">
                  <c:v>6571</c:v>
                </c:pt>
                <c:pt idx="15">
                  <c:v>5291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112320"/>
        <c:axId val="8311385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'Aantal meldingen 3, 2001-20'!$A$6</c15:sqref>
                        </c15:formulaRef>
                      </c:ext>
                    </c:extLst>
                    <c:strCache>
                      <c:ptCount val="1"/>
                      <c:pt idx="0">
                        <c:v>Apothekers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'Aantal meldingen 3, 2001-20'!$B$4:$Q$4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'Aantal meldingen 3, 2001-20'!$B$6:$Q$6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1225</c:v>
                      </c:pt>
                      <c:pt idx="1">
                        <c:v>1194</c:v>
                      </c:pt>
                      <c:pt idx="2">
                        <c:v>1345</c:v>
                      </c:pt>
                      <c:pt idx="3">
                        <c:v>1483</c:v>
                      </c:pt>
                      <c:pt idx="4">
                        <c:v>1910</c:v>
                      </c:pt>
                      <c:pt idx="5">
                        <c:v>1912</c:v>
                      </c:pt>
                      <c:pt idx="6">
                        <c:v>1916</c:v>
                      </c:pt>
                      <c:pt idx="7">
                        <c:v>1618</c:v>
                      </c:pt>
                      <c:pt idx="8">
                        <c:v>1895</c:v>
                      </c:pt>
                      <c:pt idx="9">
                        <c:v>1914</c:v>
                      </c:pt>
                      <c:pt idx="10">
                        <c:v>1717</c:v>
                      </c:pt>
                      <c:pt idx="11">
                        <c:v>1479</c:v>
                      </c:pt>
                      <c:pt idx="12">
                        <c:v>1461</c:v>
                      </c:pt>
                      <c:pt idx="13">
                        <c:v>1536</c:v>
                      </c:pt>
                      <c:pt idx="14">
                        <c:v>1626</c:v>
                      </c:pt>
                      <c:pt idx="15">
                        <c:v>1354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2001-20'!$A$7</c15:sqref>
                        </c15:formulaRef>
                      </c:ext>
                    </c:extLst>
                    <c:strCache>
                      <c:ptCount val="1"/>
                      <c:pt idx="0">
                        <c:v>Huisartsen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2001-20'!$B$4:$Q$4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2001-20'!$B$7:$Q$7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1176</c:v>
                      </c:pt>
                      <c:pt idx="1">
                        <c:v>958</c:v>
                      </c:pt>
                      <c:pt idx="2">
                        <c:v>948</c:v>
                      </c:pt>
                      <c:pt idx="3">
                        <c:v>857</c:v>
                      </c:pt>
                      <c:pt idx="4">
                        <c:v>831</c:v>
                      </c:pt>
                      <c:pt idx="5">
                        <c:v>806</c:v>
                      </c:pt>
                      <c:pt idx="6">
                        <c:v>827</c:v>
                      </c:pt>
                      <c:pt idx="7">
                        <c:v>815</c:v>
                      </c:pt>
                      <c:pt idx="8">
                        <c:v>879</c:v>
                      </c:pt>
                      <c:pt idx="9">
                        <c:v>724</c:v>
                      </c:pt>
                      <c:pt idx="10">
                        <c:v>764</c:v>
                      </c:pt>
                      <c:pt idx="11">
                        <c:v>782</c:v>
                      </c:pt>
                      <c:pt idx="12">
                        <c:v>992</c:v>
                      </c:pt>
                      <c:pt idx="13">
                        <c:v>981</c:v>
                      </c:pt>
                      <c:pt idx="14">
                        <c:v>871</c:v>
                      </c:pt>
                      <c:pt idx="15">
                        <c:v>811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2001-20'!$A$8</c15:sqref>
                        </c15:formulaRef>
                      </c:ext>
                    </c:extLst>
                    <c:strCache>
                      <c:ptCount val="1"/>
                      <c:pt idx="0">
                        <c:v>Sociaal geneeskundigen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2001-20'!$B$4:$Q$4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2001-20'!$B$8:$Q$8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677</c:v>
                      </c:pt>
                      <c:pt idx="11">
                        <c:v>541</c:v>
                      </c:pt>
                      <c:pt idx="12">
                        <c:v>402</c:v>
                      </c:pt>
                      <c:pt idx="13">
                        <c:v>290</c:v>
                      </c:pt>
                      <c:pt idx="14">
                        <c:v>319</c:v>
                      </c:pt>
                      <c:pt idx="15">
                        <c:v>300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2001-20'!$A$9</c15:sqref>
                        </c15:formulaRef>
                      </c:ext>
                    </c:extLst>
                    <c:strCache>
                      <c:ptCount val="1"/>
                      <c:pt idx="0">
                        <c:v>Ziekenhuisapothekers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2001-20'!$B$4:$Q$4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2001-20'!$B$9:$Q$9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16</c:v>
                      </c:pt>
                      <c:pt idx="1">
                        <c:v>22</c:v>
                      </c:pt>
                      <c:pt idx="2">
                        <c:v>114</c:v>
                      </c:pt>
                      <c:pt idx="3">
                        <c:v>47</c:v>
                      </c:pt>
                      <c:pt idx="4">
                        <c:v>43</c:v>
                      </c:pt>
                      <c:pt idx="5">
                        <c:v>27</c:v>
                      </c:pt>
                      <c:pt idx="6">
                        <c:v>30</c:v>
                      </c:pt>
                      <c:pt idx="7">
                        <c:v>52</c:v>
                      </c:pt>
                      <c:pt idx="8">
                        <c:v>101</c:v>
                      </c:pt>
                      <c:pt idx="9">
                        <c:v>113</c:v>
                      </c:pt>
                      <c:pt idx="10">
                        <c:v>157</c:v>
                      </c:pt>
                      <c:pt idx="11">
                        <c:v>167</c:v>
                      </c:pt>
                      <c:pt idx="12">
                        <c:v>236</c:v>
                      </c:pt>
                      <c:pt idx="13">
                        <c:v>179</c:v>
                      </c:pt>
                      <c:pt idx="14">
                        <c:v>207</c:v>
                      </c:pt>
                      <c:pt idx="15">
                        <c:v>121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2001-20'!$A$10</c15:sqref>
                        </c15:formulaRef>
                      </c:ext>
                    </c:extLst>
                    <c:strCache>
                      <c:ptCount val="1"/>
                      <c:pt idx="0">
                        <c:v>Specialisten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2001-20'!$B$4:$Q$4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2001-20'!$B$10:$Q$10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541</c:v>
                      </c:pt>
                      <c:pt idx="1">
                        <c:v>564</c:v>
                      </c:pt>
                      <c:pt idx="2">
                        <c:v>578</c:v>
                      </c:pt>
                      <c:pt idx="3">
                        <c:v>690</c:v>
                      </c:pt>
                      <c:pt idx="4">
                        <c:v>706</c:v>
                      </c:pt>
                      <c:pt idx="5">
                        <c:v>641</c:v>
                      </c:pt>
                      <c:pt idx="6">
                        <c:v>696</c:v>
                      </c:pt>
                      <c:pt idx="7">
                        <c:v>815</c:v>
                      </c:pt>
                      <c:pt idx="8">
                        <c:v>1183</c:v>
                      </c:pt>
                      <c:pt idx="9">
                        <c:v>1037</c:v>
                      </c:pt>
                      <c:pt idx="10">
                        <c:v>1314</c:v>
                      </c:pt>
                      <c:pt idx="11">
                        <c:v>1600</c:v>
                      </c:pt>
                      <c:pt idx="12">
                        <c:v>1522</c:v>
                      </c:pt>
                      <c:pt idx="13">
                        <c:v>1392</c:v>
                      </c:pt>
                      <c:pt idx="14">
                        <c:v>2308</c:v>
                      </c:pt>
                      <c:pt idx="15">
                        <c:v>1801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2001-20'!$A$11</c15:sqref>
                        </c15:formulaRef>
                      </c:ext>
                    </c:extLst>
                    <c:strCache>
                      <c:ptCount val="1"/>
                      <c:pt idx="0">
                        <c:v>Verpleegkundigen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2001-20'!$B$4:$Q$4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2001-20'!$B$11:$Q$11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864</c:v>
                      </c:pt>
                      <c:pt idx="15">
                        <c:v>620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2001-20'!$A$12</c15:sqref>
                        </c15:formulaRef>
                      </c:ext>
                    </c:extLst>
                    <c:strCache>
                      <c:ptCount val="1"/>
                      <c:pt idx="0">
                        <c:v>Andere zorgverleners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2001-20'!$B$4:$Q$4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2001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2004</c:v>
                      </c:pt>
                      <c:pt idx="4">
                        <c:v>2005</c:v>
                      </c:pt>
                      <c:pt idx="5">
                        <c:v>2006</c:v>
                      </c:pt>
                      <c:pt idx="6">
                        <c:v>2007</c:v>
                      </c:pt>
                      <c:pt idx="7">
                        <c:v>2008</c:v>
                      </c:pt>
                      <c:pt idx="8">
                        <c:v>2009</c:v>
                      </c:pt>
                      <c:pt idx="9">
                        <c:v>2010</c:v>
                      </c:pt>
                      <c:pt idx="10">
                        <c:v>2011</c:v>
                      </c:pt>
                      <c:pt idx="11">
                        <c:v>2012</c:v>
                      </c:pt>
                      <c:pt idx="12">
                        <c:v>2013</c:v>
                      </c:pt>
                      <c:pt idx="13">
                        <c:v>2014</c:v>
                      </c:pt>
                      <c:pt idx="14">
                        <c:v>2015</c:v>
                      </c:pt>
                      <c:pt idx="15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'Aantal meldingen 3, 2001-20'!$B$12:$Q$12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77</c:v>
                      </c:pt>
                      <c:pt idx="1">
                        <c:v>44</c:v>
                      </c:pt>
                      <c:pt idx="2">
                        <c:v>187</c:v>
                      </c:pt>
                      <c:pt idx="3">
                        <c:v>286</c:v>
                      </c:pt>
                      <c:pt idx="4">
                        <c:v>266</c:v>
                      </c:pt>
                      <c:pt idx="5">
                        <c:v>218</c:v>
                      </c:pt>
                      <c:pt idx="6">
                        <c:v>245</c:v>
                      </c:pt>
                      <c:pt idx="7">
                        <c:v>122</c:v>
                      </c:pt>
                      <c:pt idx="8">
                        <c:v>266</c:v>
                      </c:pt>
                      <c:pt idx="9">
                        <c:v>229</c:v>
                      </c:pt>
                      <c:pt idx="10">
                        <c:v>339</c:v>
                      </c:pt>
                      <c:pt idx="11">
                        <c:v>251</c:v>
                      </c:pt>
                      <c:pt idx="12">
                        <c:v>281</c:v>
                      </c:pt>
                      <c:pt idx="13">
                        <c:v>352</c:v>
                      </c:pt>
                      <c:pt idx="14">
                        <c:v>376</c:v>
                      </c:pt>
                      <c:pt idx="15">
                        <c:v>284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8311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113856"/>
        <c:crosses val="autoZero"/>
        <c:auto val="1"/>
        <c:lblAlgn val="ctr"/>
        <c:lblOffset val="100"/>
        <c:noMultiLvlLbl val="0"/>
      </c:catAx>
      <c:valAx>
        <c:axId val="8311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11232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E31DA56-991A-4134-9F8A-76E9ACDF0823}" type="datetimeFigureOut">
              <a:rPr lang="nl-NL" altLang="nl-NL"/>
              <a:pPr/>
              <a:t>29-9-2017</a:t>
            </a:fld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E68DA59-721E-4931-BD4B-B9AD3F787E7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22784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2B103C8-0C01-402A-A049-E27B57BC872B}" type="datetimeFigureOut">
              <a:rPr lang="nl-NL" altLang="nl-NL"/>
              <a:pPr/>
              <a:t>29-9-2017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1D3D4F6-0AFB-40F9-B86D-CC0729AE9BB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4407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/>
              <a:t>Ontstaansgeschiedenis vanochtend gehoord van Kees</a:t>
            </a:r>
            <a:r>
              <a:rPr lang="nl-NL" altLang="nl-NL" baseline="0" dirty="0" smtClean="0"/>
              <a:t> v Grootheest</a:t>
            </a:r>
          </a:p>
          <a:p>
            <a:r>
              <a:rPr lang="nl-NL" altLang="nl-NL" baseline="0" dirty="0" smtClean="0"/>
              <a:t>Inmiddels 25 jaar</a:t>
            </a:r>
            <a:endParaRPr lang="nl-NL" altLang="nl-NL" dirty="0" smtClean="0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C86D10-8FAD-4CDB-B64A-A5C1CA2C72A5}" type="slidenum">
              <a:rPr lang="nl-NL" altLang="nl-NL" smtClean="0">
                <a:latin typeface="Calibri" panose="020F0502020204030204" pitchFamily="34" charset="0"/>
              </a:rPr>
              <a:pPr/>
              <a:t>1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95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Ook </a:t>
            </a:r>
            <a:r>
              <a:rPr lang="nl-NL" dirty="0" err="1" smtClean="0"/>
              <a:t>valproaat</a:t>
            </a:r>
            <a:r>
              <a:rPr lang="nl-NL" dirty="0" smtClean="0"/>
              <a:t> gaf onlangs opnieuw veel ophef </a:t>
            </a:r>
            <a:r>
              <a:rPr lang="nl-NL" dirty="0" err="1" smtClean="0"/>
              <a:t>nav</a:t>
            </a:r>
            <a:r>
              <a:rPr lang="nl-NL" dirty="0" smtClean="0"/>
              <a:t> Frans onderzoek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D4F6-0AFB-40F9-B86D-CC0729AE9BB2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81061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Na Softenon nog aantal signaleringen over veiligheid tijdens zwangerschap</a:t>
            </a:r>
          </a:p>
          <a:p>
            <a:r>
              <a:rPr lang="nl-NL" dirty="0" smtClean="0"/>
              <a:t>Maar we weten nog steeds te weinig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D4F6-0AFB-40F9-B86D-CC0729AE9BB2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68109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2313" y="830263"/>
            <a:ext cx="5307012" cy="3979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xfrm>
            <a:off x="909449" y="5142821"/>
            <a:ext cx="3711106" cy="1386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TIS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baseline="0" dirty="0" err="1" smtClean="0">
                <a:ea typeface="ＭＳ Ｐゴシック" pitchFamily="34" charset="-128"/>
              </a:rPr>
              <a:t>volgde</a:t>
            </a:r>
            <a:r>
              <a:rPr lang="en-US" baseline="0" dirty="0" smtClean="0">
                <a:ea typeface="ＭＳ Ｐゴシック" pitchFamily="34" charset="-128"/>
              </a:rPr>
              <a:t> al </a:t>
            </a:r>
            <a:r>
              <a:rPr lang="en-US" baseline="0" dirty="0" err="1" smtClean="0">
                <a:ea typeface="ＭＳ Ｐゴシック" pitchFamily="34" charset="-128"/>
              </a:rPr>
              <a:t>zwangerschappen</a:t>
            </a:r>
            <a:r>
              <a:rPr lang="en-US" baseline="0" dirty="0" smtClean="0">
                <a:ea typeface="ＭＳ Ｐゴシック" pitchFamily="34" charset="-128"/>
              </a:rPr>
              <a:t> om </a:t>
            </a:r>
            <a:r>
              <a:rPr lang="en-US" baseline="0" dirty="0" err="1" smtClean="0">
                <a:ea typeface="ＭＳ Ｐゴシック" pitchFamily="34" charset="-128"/>
              </a:rPr>
              <a:t>meer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baseline="0" dirty="0" err="1" smtClean="0">
                <a:ea typeface="ＭＳ Ｐゴシック" pitchFamily="34" charset="-128"/>
              </a:rPr>
              <a:t>kennis</a:t>
            </a:r>
            <a:r>
              <a:rPr lang="en-US" baseline="0" dirty="0" smtClean="0">
                <a:ea typeface="ＭＳ Ｐゴシック" pitchFamily="34" charset="-128"/>
              </a:rPr>
              <a:t> te </a:t>
            </a:r>
            <a:r>
              <a:rPr lang="en-US" baseline="0" dirty="0" err="1" smtClean="0">
                <a:ea typeface="ＭＳ Ｐゴシック" pitchFamily="34" charset="-128"/>
              </a:rPr>
              <a:t>verkrijgen</a:t>
            </a:r>
            <a:endParaRPr lang="en-US" baseline="0" dirty="0" smtClean="0">
              <a:ea typeface="ＭＳ Ｐゴシック" pitchFamily="34" charset="-128"/>
            </a:endParaRPr>
          </a:p>
          <a:p>
            <a:r>
              <a:rPr lang="en-US" baseline="0" dirty="0" smtClean="0">
                <a:ea typeface="ＭＳ Ｐゴシック" pitchFamily="34" charset="-128"/>
              </a:rPr>
              <a:t>Maar </a:t>
            </a:r>
            <a:r>
              <a:rPr lang="en-US" baseline="0" dirty="0" err="1" smtClean="0">
                <a:ea typeface="ＭＳ Ｐゴシック" pitchFamily="34" charset="-128"/>
              </a:rPr>
              <a:t>dat</a:t>
            </a:r>
            <a:r>
              <a:rPr lang="en-US" baseline="0" dirty="0" smtClean="0">
                <a:ea typeface="ＭＳ Ｐゴシック" pitchFamily="34" charset="-128"/>
              </a:rPr>
              <a:t> is </a:t>
            </a:r>
            <a:r>
              <a:rPr lang="en-US" baseline="0" dirty="0" err="1" smtClean="0">
                <a:ea typeface="ＭＳ Ｐゴシック" pitchFamily="34" charset="-128"/>
              </a:rPr>
              <a:t>enorm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baseline="0" dirty="0" err="1" smtClean="0">
                <a:ea typeface="ＭＳ Ｐゴシック" pitchFamily="34" charset="-128"/>
              </a:rPr>
              <a:t>verbeterd</a:t>
            </a:r>
            <a:r>
              <a:rPr lang="en-US" baseline="0" dirty="0" smtClean="0">
                <a:ea typeface="ＭＳ Ｐゴシック" pitchFamily="34" charset="-128"/>
              </a:rPr>
              <a:t> door </a:t>
            </a:r>
            <a:r>
              <a:rPr lang="en-US" baseline="0" dirty="0" err="1" smtClean="0">
                <a:ea typeface="ＭＳ Ｐゴシック" pitchFamily="34" charset="-128"/>
              </a:rPr>
              <a:t>pREGnant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366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Keihard</a:t>
            </a:r>
            <a:r>
              <a:rPr lang="nl-NL" baseline="0" dirty="0" smtClean="0"/>
              <a:t> bezig om info en zoekfunctie op website nog verder te verbeteren</a:t>
            </a:r>
          </a:p>
          <a:p>
            <a:r>
              <a:rPr lang="nl-NL" baseline="0" dirty="0" smtClean="0"/>
              <a:t>Een goede website met goede info die goed te vinden is heel belangrijk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D4F6-0AFB-40F9-B86D-CC0729AE9BB2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75161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Geweldig dat NESOS dat ook lanceert</a:t>
            </a:r>
            <a:r>
              <a:rPr lang="nl-NL" baseline="0" dirty="0" smtClean="0"/>
              <a:t> vandaag</a:t>
            </a:r>
            <a:r>
              <a:rPr lang="nl-NL" dirty="0" smtClean="0"/>
              <a:t> </a:t>
            </a:r>
          </a:p>
          <a:p>
            <a:r>
              <a:rPr lang="nl-NL" dirty="0" smtClean="0"/>
              <a:t>Ik heb er al er</a:t>
            </a:r>
            <a:r>
              <a:rPr lang="nl-NL" baseline="0" dirty="0" smtClean="0"/>
              <a:t> al in mogen kijken.</a:t>
            </a:r>
          </a:p>
          <a:p>
            <a:r>
              <a:rPr lang="nl-NL" baseline="0" dirty="0" smtClean="0"/>
              <a:t>EN mag al twee prachtige voorbeelden verklappen</a:t>
            </a:r>
          </a:p>
          <a:p>
            <a:r>
              <a:rPr lang="nl-NL" baseline="0" dirty="0" smtClean="0"/>
              <a:t>GEWELDIG, mooi en bijzonder informatief.</a:t>
            </a:r>
          </a:p>
          <a:p>
            <a:r>
              <a:rPr lang="nl-NL" baseline="0" dirty="0" smtClean="0"/>
              <a:t>Ik heb de eer het te mogen openen 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D4F6-0AFB-40F9-B86D-CC0729AE9BB2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95268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D4F6-0AFB-40F9-B86D-CC0729AE9BB2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80321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GEWELDIG, mooi en bijzonder informatief.</a:t>
            </a:r>
          </a:p>
          <a:p>
            <a:r>
              <a:rPr lang="nl-NL" baseline="0" dirty="0" smtClean="0"/>
              <a:t>Ik heb de eer het te mogen openen 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D4F6-0AFB-40F9-B86D-CC0729AE9BB2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539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D4F6-0AFB-40F9-B86D-CC0729AE9BB2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9267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err="1" smtClean="0"/>
              <a:t>Aantal</a:t>
            </a:r>
            <a:r>
              <a:rPr lang="en-NZ" baseline="0" dirty="0" smtClean="0"/>
              <a:t> </a:t>
            </a:r>
            <a:r>
              <a:rPr lang="en-NZ" baseline="0" dirty="0" err="1" smtClean="0"/>
              <a:t>meldingen</a:t>
            </a:r>
            <a:r>
              <a:rPr lang="en-NZ" baseline="0" dirty="0" smtClean="0"/>
              <a:t> </a:t>
            </a:r>
            <a:r>
              <a:rPr lang="en-NZ" baseline="0" dirty="0" err="1" smtClean="0"/>
              <a:t>stug</a:t>
            </a:r>
            <a:r>
              <a:rPr lang="en-NZ" baseline="0" dirty="0" smtClean="0"/>
              <a:t> </a:t>
            </a:r>
            <a:r>
              <a:rPr lang="en-NZ" baseline="0" dirty="0" err="1" smtClean="0"/>
              <a:t>doorgestegen</a:t>
            </a:r>
            <a:endParaRPr lang="en-NZ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D4F6-0AFB-40F9-B86D-CC0729AE9BB2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4442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D4F6-0AFB-40F9-B86D-CC0729AE9BB2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7136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6A199-EB3D-4466-AE51-6A58C141D2E2}" type="slidenum">
              <a:rPr lang="nl-NL" altLang="nl-NL" smtClean="0"/>
              <a:pPr>
                <a:defRPr/>
              </a:pPr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21836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nl-NL" dirty="0" smtClean="0"/>
              <a:t>Hoe </a:t>
            </a:r>
            <a:r>
              <a:rPr lang="en-NZ" altLang="nl-NL" dirty="0" err="1" smtClean="0"/>
              <a:t>verspreiden</a:t>
            </a:r>
            <a:r>
              <a:rPr lang="en-NZ" altLang="nl-NL" dirty="0" smtClean="0"/>
              <a:t> we </a:t>
            </a:r>
            <a:r>
              <a:rPr lang="en-NZ" altLang="nl-NL" dirty="0" err="1" smtClean="0"/>
              <a:t>kennis</a:t>
            </a:r>
            <a:r>
              <a:rPr lang="en-NZ" altLang="nl-NL" dirty="0" smtClean="0"/>
              <a:t>?</a:t>
            </a:r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2D7A426-2C2B-4F73-8D1D-87AA4B82506E}" type="slidenum">
              <a:rPr lang="nl-NL" altLang="nl-NL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nl-NL" altLang="nl-NL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8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501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49C7FF4-8E49-476F-A414-90325EF49E9B}" type="slidenum">
              <a:rPr lang="nl-NL" altLang="nl-NL" smtClean="0">
                <a:latin typeface="Calibri" panose="020F0502020204030204" pitchFamily="34" charset="0"/>
              </a:rPr>
              <a:pPr/>
              <a:t>7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03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Dit jaar nieuwe website: melden en zoeken informatie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D4F6-0AFB-40F9-B86D-CC0729AE9BB2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6934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D4F6-0AFB-40F9-B86D-CC0729AE9BB2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898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1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rrowheads="1"/>
          </p:cNvSpPr>
          <p:nvPr userDrawn="1"/>
        </p:nvSpPr>
        <p:spPr bwMode="auto">
          <a:xfrm>
            <a:off x="0" y="3187700"/>
            <a:ext cx="9164638" cy="3673475"/>
          </a:xfrm>
          <a:prstGeom prst="rect">
            <a:avLst/>
          </a:prstGeom>
          <a:solidFill>
            <a:srgbClr val="0080B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6" name="Afbeelding 6" descr="Logo bcl wi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6310313"/>
            <a:ext cx="1169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el 2"/>
          <p:cNvSpPr>
            <a:spLocks noGrp="1"/>
          </p:cNvSpPr>
          <p:nvPr>
            <p:ph type="subTitle" idx="1"/>
          </p:nvPr>
        </p:nvSpPr>
        <p:spPr>
          <a:xfrm>
            <a:off x="4814748" y="3876778"/>
            <a:ext cx="3845833" cy="25305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400"/>
              </a:spcAft>
              <a:buNone/>
              <a:defRPr sz="26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64638" cy="3187700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488554" y="472768"/>
            <a:ext cx="4006204" cy="1955800"/>
          </a:xfrm>
          <a:effectLst>
            <a:outerShdw blurRad="152400" dist="50800" dir="2700000" algn="tl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algn="l">
              <a:defRPr sz="4800">
                <a:solidFill>
                  <a:srgbClr val="FBFFF7"/>
                </a:solidFill>
                <a:latin typeface="Calibri"/>
                <a:cs typeface="Calibri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80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3421063"/>
            <a:ext cx="4565650" cy="3436937"/>
          </a:xfrm>
          <a:prstGeom prst="rect">
            <a:avLst/>
          </a:prstGeom>
          <a:solidFill>
            <a:srgbClr val="0080BA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cs typeface="Calibri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4991619" y="1066801"/>
            <a:ext cx="3942671" cy="563601"/>
          </a:xfrm>
          <a:effectLst/>
        </p:spPr>
        <p:txBody>
          <a:bodyPr anchor="b"/>
          <a:lstStyle>
            <a:lvl1pPr algn="l">
              <a:defRPr sz="3400">
                <a:solidFill>
                  <a:srgbClr val="0080BA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991618" y="1919475"/>
            <a:ext cx="3796781" cy="3152058"/>
          </a:xfrm>
        </p:spPr>
        <p:txBody>
          <a:bodyPr/>
          <a:lstStyle>
            <a:lvl1pPr marL="342900" indent="-342900">
              <a:spcAft>
                <a:spcPts val="400"/>
              </a:spcAft>
              <a:buFont typeface="Arial"/>
              <a:buChar char="•"/>
              <a:defRPr sz="2600" b="0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6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65650" cy="6858000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991100" y="5103060"/>
            <a:ext cx="3797300" cy="1387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EC7007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343420" y="4586067"/>
            <a:ext cx="3942671" cy="226105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400"/>
              </a:spcAft>
              <a:buNone/>
              <a:defRPr sz="26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347136" y="3556000"/>
            <a:ext cx="4013197" cy="922338"/>
          </a:xfr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47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6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98988" y="0"/>
            <a:ext cx="4565650" cy="6858000"/>
          </a:xfrm>
          <a:prstGeom prst="rect">
            <a:avLst/>
          </a:prstGeom>
          <a:solidFill>
            <a:srgbClr val="008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cs typeface="Calibri"/>
            </a:endParaRPr>
          </a:p>
        </p:txBody>
      </p:sp>
      <p:pic>
        <p:nvPicPr>
          <p:cNvPr id="6" name="Afbeelding 6" descr="Logo bcl wi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6310313"/>
            <a:ext cx="1169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16500" y="1278195"/>
            <a:ext cx="3670300" cy="4657725"/>
          </a:xfrm>
        </p:spPr>
        <p:txBody>
          <a:bodyPr/>
          <a:lstStyle>
            <a:lvl1pPr>
              <a:defRPr sz="2600">
                <a:solidFill>
                  <a:srgbClr val="FBFFF7"/>
                </a:solidFill>
                <a:latin typeface="Calibri"/>
                <a:cs typeface="Calibri"/>
              </a:defRPr>
            </a:lvl1pPr>
            <a:lvl2pPr>
              <a:defRPr sz="2000">
                <a:solidFill>
                  <a:srgbClr val="FBFFF7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rgbClr val="FBFFF7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rgbClr val="FBFFF7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rgbClr val="FBFFF7"/>
                </a:solidFill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609601" y="1278195"/>
            <a:ext cx="3669071" cy="4657725"/>
          </a:xfrm>
        </p:spPr>
        <p:txBody>
          <a:bodyPr/>
          <a:lstStyle>
            <a:lvl1pPr>
              <a:defRPr sz="2600" b="0" i="0">
                <a:latin typeface="Calibri"/>
                <a:cs typeface="Calibri"/>
              </a:defRPr>
            </a:lvl1pPr>
            <a:lvl2pPr>
              <a:defRPr sz="2000" b="0" i="0">
                <a:latin typeface="Calibri"/>
                <a:cs typeface="Calibri"/>
              </a:defRPr>
            </a:lvl2pPr>
            <a:lvl3pPr>
              <a:defRPr sz="1800" b="0" i="0">
                <a:latin typeface="Calibri"/>
                <a:cs typeface="Calibri"/>
              </a:defRPr>
            </a:lvl3pPr>
            <a:lvl4pPr>
              <a:defRPr sz="1600" b="0" i="0">
                <a:latin typeface="Calibri"/>
                <a:cs typeface="Calibri"/>
              </a:defRPr>
            </a:lvl4pPr>
            <a:lvl5pPr>
              <a:defRPr sz="1600" b="0" i="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609601" y="698302"/>
            <a:ext cx="3667432" cy="375053"/>
          </a:xfrm>
          <a:noFill/>
        </p:spPr>
        <p:txBody>
          <a:bodyPr t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3400" b="0" i="0" cap="none">
                <a:solidFill>
                  <a:srgbClr val="0080BA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823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98988" y="0"/>
            <a:ext cx="4565650" cy="6858000"/>
          </a:xfrm>
          <a:prstGeom prst="rect">
            <a:avLst/>
          </a:prstGeom>
          <a:solidFill>
            <a:srgbClr val="008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cs typeface="Calibri"/>
            </a:endParaRPr>
          </a:p>
        </p:txBody>
      </p:sp>
      <p:sp>
        <p:nvSpPr>
          <p:cNvPr id="5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16500" y="1278195"/>
            <a:ext cx="3670300" cy="4657725"/>
          </a:xfrm>
        </p:spPr>
        <p:txBody>
          <a:bodyPr/>
          <a:lstStyle>
            <a:lvl1pPr>
              <a:defRPr sz="2600">
                <a:solidFill>
                  <a:srgbClr val="FBFFF7"/>
                </a:solidFill>
                <a:latin typeface="Calibri"/>
                <a:cs typeface="Calibri"/>
              </a:defRPr>
            </a:lvl1pPr>
            <a:lvl2pPr>
              <a:defRPr sz="2000">
                <a:solidFill>
                  <a:srgbClr val="FBFFF7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rgbClr val="FBFFF7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rgbClr val="FBFFF7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rgbClr val="FBFFF7"/>
                </a:solidFill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609601" y="1278195"/>
            <a:ext cx="3669071" cy="4657725"/>
          </a:xfrm>
        </p:spPr>
        <p:txBody>
          <a:bodyPr/>
          <a:lstStyle>
            <a:lvl1pPr>
              <a:defRPr sz="2600" b="0" i="0">
                <a:latin typeface="Calibri"/>
                <a:cs typeface="Calibri"/>
              </a:defRPr>
            </a:lvl1pPr>
            <a:lvl2pPr>
              <a:defRPr sz="2000" b="0" i="0">
                <a:latin typeface="Calibri"/>
                <a:cs typeface="Calibri"/>
              </a:defRPr>
            </a:lvl2pPr>
            <a:lvl3pPr>
              <a:defRPr sz="1800" b="0" i="0">
                <a:latin typeface="Calibri"/>
                <a:cs typeface="Calibri"/>
              </a:defRPr>
            </a:lvl3pPr>
            <a:lvl4pPr>
              <a:defRPr sz="1600" b="0" i="0">
                <a:latin typeface="Calibri"/>
                <a:cs typeface="Calibri"/>
              </a:defRPr>
            </a:lvl4pPr>
            <a:lvl5pPr>
              <a:defRPr sz="1600" b="0" i="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609601" y="698302"/>
            <a:ext cx="3667432" cy="375053"/>
          </a:xfrm>
          <a:noFill/>
        </p:spPr>
        <p:txBody>
          <a:bodyPr t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3400" b="0" i="0" cap="none">
                <a:solidFill>
                  <a:srgbClr val="0080BA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5167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7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98988" y="0"/>
            <a:ext cx="4565650" cy="6858000"/>
          </a:xfrm>
          <a:prstGeom prst="rect">
            <a:avLst/>
          </a:prstGeom>
          <a:solidFill>
            <a:srgbClr val="008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cs typeface="Calibri"/>
            </a:endParaRPr>
          </a:p>
        </p:txBody>
      </p:sp>
      <p:pic>
        <p:nvPicPr>
          <p:cNvPr id="8" name="Afbeelding 6" descr="Logo bcl wi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6310313"/>
            <a:ext cx="1169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609601" y="1278195"/>
            <a:ext cx="3669071" cy="4657725"/>
          </a:xfrm>
        </p:spPr>
        <p:txBody>
          <a:bodyPr/>
          <a:lstStyle>
            <a:lvl1pPr>
              <a:defRPr sz="2600" b="0" i="0">
                <a:latin typeface="Calibri"/>
                <a:cs typeface="Calibri"/>
              </a:defRPr>
            </a:lvl1pPr>
            <a:lvl2pPr>
              <a:defRPr sz="2000" b="0" i="0">
                <a:latin typeface="Calibri"/>
                <a:cs typeface="Calibri"/>
              </a:defRPr>
            </a:lvl2pPr>
            <a:lvl3pPr>
              <a:defRPr sz="1800" b="0" i="0">
                <a:latin typeface="Calibri"/>
                <a:cs typeface="Calibri"/>
              </a:defRPr>
            </a:lvl3pPr>
            <a:lvl4pPr>
              <a:defRPr sz="1600" b="0" i="0">
                <a:latin typeface="Calibri"/>
                <a:cs typeface="Calibri"/>
              </a:defRPr>
            </a:lvl4pPr>
            <a:lvl5pPr>
              <a:defRPr sz="1600" b="0" i="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609601" y="698302"/>
            <a:ext cx="3667432" cy="375053"/>
          </a:xfrm>
          <a:noFill/>
        </p:spPr>
        <p:txBody>
          <a:bodyPr t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3400" b="0" i="0" cap="none">
                <a:solidFill>
                  <a:srgbClr val="0080BA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5156200" y="698500"/>
            <a:ext cx="3522663" cy="579438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5156200" y="1727200"/>
            <a:ext cx="3522663" cy="3614738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0233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4598988" y="0"/>
            <a:ext cx="4565650" cy="6858000"/>
          </a:xfrm>
          <a:prstGeom prst="rect">
            <a:avLst/>
          </a:prstGeom>
          <a:solidFill>
            <a:srgbClr val="008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cs typeface="Calibri"/>
            </a:endParaRPr>
          </a:p>
        </p:txBody>
      </p:sp>
      <p:sp>
        <p:nvSpPr>
          <p:cNvPr id="5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609601" y="1278195"/>
            <a:ext cx="3669071" cy="4657725"/>
          </a:xfrm>
        </p:spPr>
        <p:txBody>
          <a:bodyPr/>
          <a:lstStyle>
            <a:lvl1pPr>
              <a:defRPr sz="2600" b="0" i="0">
                <a:latin typeface="Calibri"/>
                <a:cs typeface="Calibri"/>
              </a:defRPr>
            </a:lvl1pPr>
            <a:lvl2pPr>
              <a:defRPr sz="2000" b="0" i="0">
                <a:latin typeface="Calibri"/>
                <a:cs typeface="Calibri"/>
              </a:defRPr>
            </a:lvl2pPr>
            <a:lvl3pPr>
              <a:defRPr sz="1800" b="0" i="0">
                <a:latin typeface="Calibri"/>
                <a:cs typeface="Calibri"/>
              </a:defRPr>
            </a:lvl3pPr>
            <a:lvl4pPr>
              <a:defRPr sz="1600" b="0" i="0">
                <a:latin typeface="Calibri"/>
                <a:cs typeface="Calibri"/>
              </a:defRPr>
            </a:lvl4pPr>
            <a:lvl5pPr>
              <a:defRPr sz="1600" b="0" i="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609601" y="698302"/>
            <a:ext cx="3667432" cy="375053"/>
          </a:xfrm>
          <a:noFill/>
        </p:spPr>
        <p:txBody>
          <a:bodyPr t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3400" b="0" i="0" cap="none">
                <a:solidFill>
                  <a:srgbClr val="0080BA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5156200" y="698500"/>
            <a:ext cx="3522663" cy="579438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5156200" y="1727200"/>
            <a:ext cx="3522663" cy="3614738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568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8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 descr="Logo bcl 100-10-3-16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6310313"/>
            <a:ext cx="1171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4598988" y="0"/>
            <a:ext cx="4565650" cy="6858000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609601" y="1278195"/>
            <a:ext cx="3669071" cy="4657725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609601" y="698302"/>
            <a:ext cx="3667432" cy="375053"/>
          </a:xfrm>
          <a:noFill/>
        </p:spPr>
        <p:txBody>
          <a:bodyPr t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3400" b="0" i="0" cap="none">
                <a:solidFill>
                  <a:srgbClr val="0080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4851400" y="271463"/>
            <a:ext cx="3878263" cy="904875"/>
          </a:xfr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spcAft>
                <a:spcPts val="500"/>
              </a:spcAft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338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4598988" y="0"/>
            <a:ext cx="4565650" cy="6858000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4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609601" y="1278195"/>
            <a:ext cx="3669071" cy="4657725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Subtitel 2"/>
          <p:cNvSpPr>
            <a:spLocks noGrp="1"/>
          </p:cNvSpPr>
          <p:nvPr>
            <p:ph type="subTitle" idx="1"/>
          </p:nvPr>
        </p:nvSpPr>
        <p:spPr>
          <a:xfrm>
            <a:off x="609601" y="698302"/>
            <a:ext cx="3667432" cy="375053"/>
          </a:xfrm>
          <a:noFill/>
        </p:spPr>
        <p:txBody>
          <a:bodyPr t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3400" b="0" i="0" cap="none">
                <a:solidFill>
                  <a:srgbClr val="0080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4851400" y="271463"/>
            <a:ext cx="3878263" cy="904875"/>
          </a:xfr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spcAft>
                <a:spcPts val="500"/>
              </a:spcAft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7227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9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6288088"/>
            <a:ext cx="1149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0" y="0"/>
            <a:ext cx="6834188" cy="6858000"/>
          </a:xfrm>
          <a:prstGeom prst="rect">
            <a:avLst/>
          </a:prstGeom>
          <a:solidFill>
            <a:srgbClr val="008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cs typeface="Calibri"/>
            </a:endParaRPr>
          </a:p>
        </p:txBody>
      </p:sp>
      <p:pic>
        <p:nvPicPr>
          <p:cNvPr id="7" name="Afbeelding 5" descr="Logo bcl 100-10-3-16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6310313"/>
            <a:ext cx="1171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595116" y="1617133"/>
            <a:ext cx="5816598" cy="4639734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22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Subtitel 2"/>
          <p:cNvSpPr>
            <a:spLocks noGrp="1"/>
          </p:cNvSpPr>
          <p:nvPr>
            <p:ph type="subTitle" idx="1"/>
          </p:nvPr>
        </p:nvSpPr>
        <p:spPr>
          <a:xfrm>
            <a:off x="595115" y="698302"/>
            <a:ext cx="5816599" cy="436231"/>
          </a:xfrm>
          <a:noFill/>
        </p:spPr>
        <p:txBody>
          <a:bodyPr t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3400" b="0" i="0" cap="none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6834188" y="0"/>
            <a:ext cx="2330450" cy="6858000"/>
          </a:xfrm>
        </p:spPr>
        <p:txBody>
          <a:bodyPr/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46256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6288088"/>
            <a:ext cx="1149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6834188" cy="6858000"/>
          </a:xfrm>
          <a:prstGeom prst="rect">
            <a:avLst/>
          </a:prstGeom>
          <a:solidFill>
            <a:srgbClr val="008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cs typeface="Calibri"/>
            </a:endParaRPr>
          </a:p>
        </p:txBody>
      </p:sp>
      <p:sp>
        <p:nvSpPr>
          <p:cNvPr id="5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595116" y="1617133"/>
            <a:ext cx="5816598" cy="4639734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22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595115" y="698302"/>
            <a:ext cx="5816599" cy="436231"/>
          </a:xfrm>
          <a:noFill/>
        </p:spPr>
        <p:txBody>
          <a:bodyPr t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3400" b="0" i="0" cap="none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6834188" y="0"/>
            <a:ext cx="2330450" cy="6858000"/>
          </a:xfrm>
        </p:spPr>
        <p:txBody>
          <a:bodyPr/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7298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10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2309813" y="0"/>
            <a:ext cx="6834187" cy="6858000"/>
          </a:xfrm>
          <a:prstGeom prst="rect">
            <a:avLst/>
          </a:prstGeom>
          <a:solidFill>
            <a:srgbClr val="008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cs typeface="Calibri"/>
            </a:endParaRPr>
          </a:p>
        </p:txBody>
      </p:sp>
      <p:pic>
        <p:nvPicPr>
          <p:cNvPr id="9" name="Afbeelding 6" descr="Logo bcl wi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6310313"/>
            <a:ext cx="1169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2771050" y="1617133"/>
            <a:ext cx="5816598" cy="4639734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22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2771049" y="698302"/>
            <a:ext cx="5816599" cy="436231"/>
          </a:xfrm>
          <a:noFill/>
        </p:spPr>
        <p:txBody>
          <a:bodyPr t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3400" b="0" i="0" cap="none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330450" cy="6858000"/>
          </a:xfrm>
        </p:spPr>
        <p:txBody>
          <a:bodyPr/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2612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>
            <a:spLocks noChangeArrowheads="1"/>
          </p:cNvSpPr>
          <p:nvPr userDrawn="1"/>
        </p:nvSpPr>
        <p:spPr bwMode="auto">
          <a:xfrm>
            <a:off x="0" y="3187700"/>
            <a:ext cx="9164638" cy="3673475"/>
          </a:xfrm>
          <a:prstGeom prst="rect">
            <a:avLst/>
          </a:prstGeom>
          <a:solidFill>
            <a:srgbClr val="0080B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" name="Subtitel 2"/>
          <p:cNvSpPr>
            <a:spLocks noGrp="1"/>
          </p:cNvSpPr>
          <p:nvPr>
            <p:ph type="subTitle" idx="1"/>
          </p:nvPr>
        </p:nvSpPr>
        <p:spPr>
          <a:xfrm>
            <a:off x="4814748" y="3876778"/>
            <a:ext cx="3845833" cy="25305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400"/>
              </a:spcAft>
              <a:buNone/>
              <a:defRPr sz="26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6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64638" cy="3187700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88554" y="472768"/>
            <a:ext cx="4006204" cy="1955800"/>
          </a:xfrm>
          <a:effectLst>
            <a:outerShdw blurRad="152400" dist="50800" dir="2700000" algn="tl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algn="l">
              <a:defRPr sz="4800">
                <a:solidFill>
                  <a:srgbClr val="FBFFF7"/>
                </a:solidFill>
                <a:latin typeface="Calibri"/>
                <a:cs typeface="Calibri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6374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2309813" y="0"/>
            <a:ext cx="6834187" cy="6858000"/>
          </a:xfrm>
          <a:prstGeom prst="rect">
            <a:avLst/>
          </a:prstGeom>
          <a:solidFill>
            <a:srgbClr val="008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cs typeface="Calibri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2771050" y="1617133"/>
            <a:ext cx="5816598" cy="4639734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220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2771049" y="698302"/>
            <a:ext cx="5816599" cy="436231"/>
          </a:xfrm>
          <a:noFill/>
        </p:spPr>
        <p:txBody>
          <a:bodyPr t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3400" b="0" i="0" cap="none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330450" cy="6858000"/>
          </a:xfrm>
        </p:spPr>
        <p:txBody>
          <a:bodyPr/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47983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11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3" descr="Logo bcl 100-10-3-16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6310313"/>
            <a:ext cx="1171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2751668" y="1617133"/>
            <a:ext cx="5816598" cy="402166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Subtitel 2"/>
          <p:cNvSpPr>
            <a:spLocks noGrp="1"/>
          </p:cNvSpPr>
          <p:nvPr>
            <p:ph type="subTitle" idx="1"/>
          </p:nvPr>
        </p:nvSpPr>
        <p:spPr>
          <a:xfrm>
            <a:off x="2751667" y="698302"/>
            <a:ext cx="5816599" cy="436231"/>
          </a:xfrm>
          <a:noFill/>
        </p:spPr>
        <p:txBody>
          <a:bodyPr t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3400" b="0" i="0" cap="none">
                <a:solidFill>
                  <a:srgbClr val="0080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330450" cy="6858000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2751668" y="5492526"/>
            <a:ext cx="5816598" cy="899807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EC7007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2569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2751668" y="1617133"/>
            <a:ext cx="5816598" cy="402166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Subtitel 2"/>
          <p:cNvSpPr>
            <a:spLocks noGrp="1"/>
          </p:cNvSpPr>
          <p:nvPr>
            <p:ph type="subTitle" idx="1"/>
          </p:nvPr>
        </p:nvSpPr>
        <p:spPr>
          <a:xfrm>
            <a:off x="2751667" y="698302"/>
            <a:ext cx="5816599" cy="436231"/>
          </a:xfrm>
          <a:noFill/>
        </p:spPr>
        <p:txBody>
          <a:bodyPr t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3400" b="0" i="0" cap="none">
                <a:solidFill>
                  <a:srgbClr val="0080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330450" cy="6858000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2751668" y="5492526"/>
            <a:ext cx="5816598" cy="899807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EC7007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256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12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Logo bcl 100-10-3-16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6310313"/>
            <a:ext cx="1171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jdelijke aanduiding voor tekst 2"/>
          <p:cNvSpPr>
            <a:spLocks noGrp="1"/>
          </p:cNvSpPr>
          <p:nvPr>
            <p:ph idx="1"/>
          </p:nvPr>
        </p:nvSpPr>
        <p:spPr bwMode="auto">
          <a:xfrm>
            <a:off x="609600" y="1794387"/>
            <a:ext cx="7950200" cy="40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3400"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 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988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10"/>
          <p:cNvSpPr>
            <a:spLocks noChangeArrowheads="1"/>
          </p:cNvSpPr>
          <p:nvPr userDrawn="1"/>
        </p:nvSpPr>
        <p:spPr bwMode="auto">
          <a:xfrm>
            <a:off x="0" y="0"/>
            <a:ext cx="9144000" cy="1379538"/>
          </a:xfrm>
          <a:prstGeom prst="rect">
            <a:avLst/>
          </a:prstGeom>
          <a:solidFill>
            <a:srgbClr val="008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800">
              <a:latin typeface="Calibri" panose="020F050202020403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09600" y="139290"/>
            <a:ext cx="7977239" cy="1130710"/>
          </a:xfrm>
        </p:spPr>
        <p:txBody>
          <a:bodyPr tIns="0"/>
          <a:lstStyle>
            <a:lvl1pPr algn="l">
              <a:defRPr sz="4800">
                <a:solidFill>
                  <a:srgbClr val="FBFFF7"/>
                </a:solidFill>
                <a:latin typeface="Calibri"/>
                <a:cs typeface="Calibri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idx="1"/>
          </p:nvPr>
        </p:nvSpPr>
        <p:spPr bwMode="auto">
          <a:xfrm>
            <a:off x="609600" y="1794387"/>
            <a:ext cx="7950200" cy="40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3400"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 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2712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cl basi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10"/>
          <p:cNvSpPr>
            <a:spLocks noChangeArrowheads="1"/>
          </p:cNvSpPr>
          <p:nvPr userDrawn="1"/>
        </p:nvSpPr>
        <p:spPr bwMode="auto">
          <a:xfrm>
            <a:off x="0" y="0"/>
            <a:ext cx="9144000" cy="1379538"/>
          </a:xfrm>
          <a:prstGeom prst="rect">
            <a:avLst/>
          </a:prstGeom>
          <a:solidFill>
            <a:srgbClr val="008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800">
              <a:latin typeface="Calibri" panose="020F050202020403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09600" y="139290"/>
            <a:ext cx="7977239" cy="1130710"/>
          </a:xfrm>
        </p:spPr>
        <p:txBody>
          <a:bodyPr tIns="0"/>
          <a:lstStyle>
            <a:lvl1pPr algn="l">
              <a:defRPr sz="4800">
                <a:solidFill>
                  <a:srgbClr val="FBFFF7"/>
                </a:solidFill>
                <a:latin typeface="Calibri"/>
                <a:cs typeface="Calibri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idx="1"/>
          </p:nvPr>
        </p:nvSpPr>
        <p:spPr bwMode="auto">
          <a:xfrm>
            <a:off x="609600" y="1794387"/>
            <a:ext cx="7950200" cy="40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3400"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 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pic>
        <p:nvPicPr>
          <p:cNvPr id="7" name="Afbeelding 4" descr="Logo bcl 100-10-3-16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6310313"/>
            <a:ext cx="1171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3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13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0"/>
          <p:cNvSpPr>
            <a:spLocks noChangeArrowheads="1"/>
          </p:cNvSpPr>
          <p:nvPr userDrawn="1"/>
        </p:nvSpPr>
        <p:spPr bwMode="auto">
          <a:xfrm>
            <a:off x="0" y="0"/>
            <a:ext cx="9144000" cy="1379538"/>
          </a:xfrm>
          <a:prstGeom prst="rect">
            <a:avLst/>
          </a:prstGeom>
          <a:solidFill>
            <a:srgbClr val="008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800">
              <a:latin typeface="Calibri" panose="020F0502020204030204" pitchFamily="34" charset="0"/>
            </a:endParaRPr>
          </a:p>
        </p:txBody>
      </p:sp>
      <p:pic>
        <p:nvPicPr>
          <p:cNvPr id="11" name="Afbeelding 4" descr="Logo bcl 100-10-3-16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6310313"/>
            <a:ext cx="1171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09600" y="139290"/>
            <a:ext cx="7977239" cy="1130710"/>
          </a:xfrm>
        </p:spPr>
        <p:txBody>
          <a:bodyPr tIns="0"/>
          <a:lstStyle>
            <a:lvl1pPr algn="l">
              <a:defRPr sz="4800">
                <a:solidFill>
                  <a:srgbClr val="FBFFF7"/>
                </a:solidFill>
                <a:latin typeface="Calibri"/>
                <a:cs typeface="Calibri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609600" y="2033850"/>
            <a:ext cx="7657689" cy="375053"/>
          </a:xfrm>
          <a:noFill/>
        </p:spPr>
        <p:txBody>
          <a:bodyPr t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3400" b="0" i="0" cap="none">
                <a:solidFill>
                  <a:srgbClr val="0080BA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1"/>
          </p:nvPr>
        </p:nvSpPr>
        <p:spPr>
          <a:xfrm>
            <a:off x="609600" y="2613743"/>
            <a:ext cx="3835399" cy="3351160"/>
          </a:xfrm>
        </p:spPr>
        <p:txBody>
          <a:bodyPr/>
          <a:lstStyle>
            <a:lvl1pPr marL="342900" indent="-342900">
              <a:spcAft>
                <a:spcPts val="400"/>
              </a:spcAft>
              <a:buFont typeface="Arial"/>
              <a:buChar char="•"/>
              <a:defRPr sz="2600" b="0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834467" y="2613742"/>
            <a:ext cx="3752371" cy="3351160"/>
          </a:xfrm>
        </p:spPr>
        <p:txBody>
          <a:bodyPr/>
          <a:lstStyle>
            <a:lvl1pPr marL="342900" indent="-342900">
              <a:spcAft>
                <a:spcPts val="400"/>
              </a:spcAft>
              <a:buFont typeface="Arial"/>
              <a:buChar char="•"/>
              <a:defRPr sz="2600" b="0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6798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0"/>
          <p:cNvSpPr>
            <a:spLocks noChangeArrowheads="1"/>
          </p:cNvSpPr>
          <p:nvPr userDrawn="1"/>
        </p:nvSpPr>
        <p:spPr bwMode="auto">
          <a:xfrm>
            <a:off x="0" y="0"/>
            <a:ext cx="9144000" cy="1379538"/>
          </a:xfrm>
          <a:prstGeom prst="rect">
            <a:avLst/>
          </a:prstGeom>
          <a:solidFill>
            <a:srgbClr val="008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800">
              <a:latin typeface="Calibri" panose="020F050202020403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09600" y="139290"/>
            <a:ext cx="7977239" cy="1130710"/>
          </a:xfrm>
        </p:spPr>
        <p:txBody>
          <a:bodyPr tIns="0"/>
          <a:lstStyle>
            <a:lvl1pPr algn="l">
              <a:defRPr sz="4800">
                <a:solidFill>
                  <a:srgbClr val="FBFFF7"/>
                </a:solidFill>
                <a:latin typeface="Calibri"/>
                <a:cs typeface="Calibri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5" name="Subtitel 2"/>
          <p:cNvSpPr>
            <a:spLocks noGrp="1"/>
          </p:cNvSpPr>
          <p:nvPr>
            <p:ph type="subTitle" idx="1"/>
          </p:nvPr>
        </p:nvSpPr>
        <p:spPr>
          <a:xfrm>
            <a:off x="609600" y="2033850"/>
            <a:ext cx="7657689" cy="375053"/>
          </a:xfrm>
          <a:noFill/>
        </p:spPr>
        <p:txBody>
          <a:bodyPr t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3400" b="0" i="0" cap="none">
                <a:solidFill>
                  <a:srgbClr val="0080BA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1"/>
          </p:nvPr>
        </p:nvSpPr>
        <p:spPr>
          <a:xfrm>
            <a:off x="609600" y="2613743"/>
            <a:ext cx="3835399" cy="3351160"/>
          </a:xfrm>
        </p:spPr>
        <p:txBody>
          <a:bodyPr/>
          <a:lstStyle>
            <a:lvl1pPr marL="342900" indent="-342900">
              <a:spcAft>
                <a:spcPts val="400"/>
              </a:spcAft>
              <a:buFont typeface="Arial"/>
              <a:buChar char="•"/>
              <a:defRPr sz="2600" b="0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834467" y="2613742"/>
            <a:ext cx="3752371" cy="3351160"/>
          </a:xfrm>
        </p:spPr>
        <p:txBody>
          <a:bodyPr/>
          <a:lstStyle>
            <a:lvl1pPr marL="342900" indent="-342900">
              <a:spcAft>
                <a:spcPts val="400"/>
              </a:spcAft>
              <a:buFont typeface="Arial"/>
              <a:buChar char="•"/>
              <a:defRPr sz="2600" b="0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5392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cl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Logo bcl 100-10-3-16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6310313"/>
            <a:ext cx="1171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4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cl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06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2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>
            <a:spLocks noChangeArrowheads="1"/>
          </p:cNvSpPr>
          <p:nvPr userDrawn="1"/>
        </p:nvSpPr>
        <p:spPr bwMode="auto">
          <a:xfrm>
            <a:off x="0" y="1617663"/>
            <a:ext cx="9164638" cy="5243512"/>
          </a:xfrm>
          <a:prstGeom prst="rect">
            <a:avLst/>
          </a:prstGeom>
          <a:solidFill>
            <a:srgbClr val="0080B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7" name="Afbeelding 6" descr="Logo bcl wi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6310313"/>
            <a:ext cx="1169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609600" y="2785534"/>
            <a:ext cx="7941733" cy="3344334"/>
          </a:xfrm>
        </p:spPr>
        <p:txBody>
          <a:bodyPr/>
          <a:lstStyle>
            <a:lvl1pPr marL="342900" indent="-342900">
              <a:spcAft>
                <a:spcPts val="400"/>
              </a:spcAft>
              <a:buFont typeface="Arial"/>
              <a:buChar char="•"/>
              <a:defRPr sz="2600" b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64638" cy="1617663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488554" y="169334"/>
            <a:ext cx="4210446" cy="1388534"/>
          </a:xfrm>
          <a:effectLst>
            <a:outerShdw blurRad="152400" dist="50800" dir="2700000" algn="tl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algn="l">
              <a:defRPr sz="4800">
                <a:solidFill>
                  <a:srgbClr val="FBFFF7"/>
                </a:solidFill>
                <a:latin typeface="Calibri"/>
                <a:cs typeface="Calibri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09600" y="2032000"/>
            <a:ext cx="7942263" cy="990600"/>
          </a:xfr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4873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4598988" y="0"/>
            <a:ext cx="4565650" cy="68580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609601" y="1278195"/>
            <a:ext cx="3669071" cy="46577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609601" y="698302"/>
            <a:ext cx="3667432" cy="375053"/>
          </a:xfrm>
          <a:noFill/>
        </p:spPr>
        <p:txBody>
          <a:bodyPr t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2800" b="0" i="0" cap="none">
                <a:solidFill>
                  <a:srgbClr val="1C82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303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400">
                <a:solidFill>
                  <a:srgbClr val="505150"/>
                </a:solidFill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1073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 userDrawn="1"/>
        </p:nvSpPr>
        <p:spPr bwMode="auto">
          <a:xfrm>
            <a:off x="4598988" y="0"/>
            <a:ext cx="4565650" cy="6842125"/>
          </a:xfrm>
          <a:prstGeom prst="rect">
            <a:avLst/>
          </a:prstGeom>
          <a:solidFill>
            <a:srgbClr val="1C82B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Afbeelding 5" descr="pil2-staand-pp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8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6" descr="Logo bcl wit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5965825"/>
            <a:ext cx="19097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4847522" y="1193800"/>
            <a:ext cx="4006204" cy="1955800"/>
          </a:xfrm>
        </p:spPr>
        <p:txBody>
          <a:bodyPr/>
          <a:lstStyle>
            <a:lvl1pPr algn="l">
              <a:defRPr sz="4000">
                <a:solidFill>
                  <a:srgbClr val="FBFFF7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2" name="Subtitel 2"/>
          <p:cNvSpPr>
            <a:spLocks noGrp="1"/>
          </p:cNvSpPr>
          <p:nvPr>
            <p:ph type="subTitle" idx="1"/>
          </p:nvPr>
        </p:nvSpPr>
        <p:spPr>
          <a:xfrm>
            <a:off x="4847522" y="4229100"/>
            <a:ext cx="4006204" cy="9271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3257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s basis 1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rrowheads="1"/>
          </p:cNvSpPr>
          <p:nvPr userDrawn="1"/>
        </p:nvSpPr>
        <p:spPr bwMode="auto">
          <a:xfrm>
            <a:off x="0" y="3187701"/>
            <a:ext cx="9164241" cy="3673475"/>
          </a:xfrm>
          <a:prstGeom prst="rect">
            <a:avLst/>
          </a:prstGeom>
          <a:solidFill>
            <a:srgbClr val="0080B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latin typeface="Calibri"/>
              <a:cs typeface="Calibri"/>
            </a:endParaRPr>
          </a:p>
        </p:txBody>
      </p:sp>
      <p:pic>
        <p:nvPicPr>
          <p:cNvPr id="6" name="Afbeelding 4" descr="Logo bcl TIS wi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79" y="6115050"/>
            <a:ext cx="1084659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el 2"/>
          <p:cNvSpPr>
            <a:spLocks noGrp="1"/>
          </p:cNvSpPr>
          <p:nvPr>
            <p:ph type="subTitle" idx="1"/>
          </p:nvPr>
        </p:nvSpPr>
        <p:spPr>
          <a:xfrm>
            <a:off x="4814749" y="3876780"/>
            <a:ext cx="3845833" cy="25305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300"/>
              </a:spcAft>
              <a:buNone/>
              <a:defRPr sz="1950">
                <a:solidFill>
                  <a:schemeClr val="bg1"/>
                </a:solidFill>
                <a:latin typeface="Calibri"/>
                <a:cs typeface="Calibri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64638" cy="3187700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488555" y="472768"/>
            <a:ext cx="4006204" cy="1955800"/>
          </a:xfrm>
          <a:effectLst>
            <a:outerShdw blurRad="152400" dist="50800" dir="2700000" algn="tl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algn="l">
              <a:defRPr sz="3600">
                <a:solidFill>
                  <a:srgbClr val="FBFFF7"/>
                </a:solidFill>
                <a:latin typeface="Calibri"/>
                <a:cs typeface="Calibri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774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>
            <a:spLocks noChangeArrowheads="1"/>
          </p:cNvSpPr>
          <p:nvPr userDrawn="1"/>
        </p:nvSpPr>
        <p:spPr bwMode="auto">
          <a:xfrm>
            <a:off x="0" y="1617663"/>
            <a:ext cx="9164638" cy="5243512"/>
          </a:xfrm>
          <a:prstGeom prst="rect">
            <a:avLst/>
          </a:prstGeom>
          <a:solidFill>
            <a:srgbClr val="0080B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609600" y="2785534"/>
            <a:ext cx="7941733" cy="3344334"/>
          </a:xfrm>
        </p:spPr>
        <p:txBody>
          <a:bodyPr/>
          <a:lstStyle>
            <a:lvl1pPr marL="342900" indent="-342900">
              <a:spcAft>
                <a:spcPts val="400"/>
              </a:spcAft>
              <a:buFont typeface="Arial"/>
              <a:buChar char="•"/>
              <a:defRPr sz="2600" b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6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64638" cy="1617663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88554" y="169334"/>
            <a:ext cx="4210446" cy="1388534"/>
          </a:xfrm>
          <a:effectLst>
            <a:outerShdw blurRad="152400" dist="50800" dir="2700000" algn="tl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algn="l">
              <a:defRPr sz="4800">
                <a:solidFill>
                  <a:srgbClr val="FBFFF7"/>
                </a:solidFill>
                <a:latin typeface="Calibri"/>
                <a:cs typeface="Calibri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09600" y="2032000"/>
            <a:ext cx="7942263" cy="990600"/>
          </a:xfr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227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3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4598988" y="-7938"/>
            <a:ext cx="4565650" cy="6869113"/>
          </a:xfrm>
          <a:prstGeom prst="rect">
            <a:avLst/>
          </a:prstGeom>
          <a:solidFill>
            <a:srgbClr val="008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cs typeface="Calibri"/>
            </a:endParaRPr>
          </a:p>
        </p:txBody>
      </p:sp>
      <p:pic>
        <p:nvPicPr>
          <p:cNvPr id="10" name="Afbeelding 6" descr="Logo bcl wi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6310313"/>
            <a:ext cx="1169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890022" y="2921816"/>
            <a:ext cx="3930929" cy="701918"/>
          </a:xfrm>
          <a:effectLst/>
        </p:spPr>
        <p:txBody>
          <a:bodyPr/>
          <a:lstStyle>
            <a:lvl1pPr algn="l">
              <a:defRPr sz="3400">
                <a:solidFill>
                  <a:srgbClr val="FBFFF7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4890022" y="3807950"/>
            <a:ext cx="3930929" cy="25305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400"/>
              </a:spcAft>
              <a:buNone/>
              <a:defRPr sz="26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296413" y="1884516"/>
            <a:ext cx="4054361" cy="417871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4598987" y="-8465"/>
            <a:ext cx="4565651" cy="2302932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296863" y="1328738"/>
            <a:ext cx="4054475" cy="555625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137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4598988" y="-7938"/>
            <a:ext cx="4565650" cy="6869113"/>
          </a:xfrm>
          <a:prstGeom prst="rect">
            <a:avLst/>
          </a:prstGeom>
          <a:solidFill>
            <a:srgbClr val="008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cs typeface="Calibri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890022" y="2921816"/>
            <a:ext cx="3930929" cy="701918"/>
          </a:xfrm>
          <a:effectLst/>
        </p:spPr>
        <p:txBody>
          <a:bodyPr/>
          <a:lstStyle>
            <a:lvl1pPr algn="l">
              <a:defRPr sz="3400">
                <a:solidFill>
                  <a:srgbClr val="FBFFF7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4890022" y="3807950"/>
            <a:ext cx="3930929" cy="25305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400"/>
              </a:spcAft>
              <a:buNone/>
              <a:defRPr sz="26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296413" y="1884516"/>
            <a:ext cx="4054361" cy="417871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4598987" y="-8465"/>
            <a:ext cx="4565651" cy="2302932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296863" y="1328738"/>
            <a:ext cx="4054475" cy="555625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045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4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4598988" cy="6861175"/>
          </a:xfrm>
          <a:prstGeom prst="rect">
            <a:avLst/>
          </a:prstGeom>
          <a:solidFill>
            <a:srgbClr val="008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cs typeface="Calibri"/>
            </a:endParaRPr>
          </a:p>
        </p:txBody>
      </p:sp>
      <p:pic>
        <p:nvPicPr>
          <p:cNvPr id="11" name="Afbeelding 4" descr="Logo bcl 100-10-3-16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6310313"/>
            <a:ext cx="1171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43419" y="2921816"/>
            <a:ext cx="3942671" cy="778117"/>
          </a:xfrm>
          <a:effectLst/>
        </p:spPr>
        <p:txBody>
          <a:bodyPr/>
          <a:lstStyle>
            <a:lvl1pPr algn="l">
              <a:defRPr sz="3400">
                <a:solidFill>
                  <a:srgbClr val="FBFFF7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343420" y="3807950"/>
            <a:ext cx="3942671" cy="226105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400"/>
              </a:spcAft>
              <a:buNone/>
              <a:defRPr sz="26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4899742" y="1884516"/>
            <a:ext cx="3941097" cy="4080387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0" y="-8465"/>
            <a:ext cx="4598987" cy="2302932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4899742" y="1328738"/>
            <a:ext cx="3941097" cy="555625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765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4598988" cy="6861175"/>
          </a:xfrm>
          <a:prstGeom prst="rect">
            <a:avLst/>
          </a:prstGeom>
          <a:solidFill>
            <a:srgbClr val="0080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cs typeface="Calibri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343419" y="2921816"/>
            <a:ext cx="3942671" cy="778117"/>
          </a:xfrm>
          <a:effectLst/>
        </p:spPr>
        <p:txBody>
          <a:bodyPr/>
          <a:lstStyle>
            <a:lvl1pPr algn="l">
              <a:defRPr sz="3400">
                <a:solidFill>
                  <a:srgbClr val="FBFFF7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5" name="Subtitel 2"/>
          <p:cNvSpPr>
            <a:spLocks noGrp="1"/>
          </p:cNvSpPr>
          <p:nvPr>
            <p:ph type="subTitle" idx="1"/>
          </p:nvPr>
        </p:nvSpPr>
        <p:spPr>
          <a:xfrm>
            <a:off x="343420" y="3807950"/>
            <a:ext cx="3942671" cy="226105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400"/>
              </a:spcAft>
              <a:buNone/>
              <a:defRPr sz="26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6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4899742" y="1884516"/>
            <a:ext cx="3941097" cy="4080387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0" y="-8465"/>
            <a:ext cx="4598987" cy="2302932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4899742" y="1328738"/>
            <a:ext cx="3941097" cy="555625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936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l basis 5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3421063"/>
            <a:ext cx="4565650" cy="3436937"/>
          </a:xfrm>
          <a:prstGeom prst="rect">
            <a:avLst/>
          </a:prstGeom>
          <a:solidFill>
            <a:srgbClr val="0080BA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BFFF7"/>
              </a:solidFill>
              <a:cs typeface="Calibri"/>
            </a:endParaRPr>
          </a:p>
        </p:txBody>
      </p:sp>
      <p:pic>
        <p:nvPicPr>
          <p:cNvPr id="10" name="Afbeelding 4" descr="Logo bcl 100-10-3-16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6310313"/>
            <a:ext cx="1171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4991619" y="1066801"/>
            <a:ext cx="3942671" cy="563601"/>
          </a:xfrm>
          <a:effectLst/>
        </p:spPr>
        <p:txBody>
          <a:bodyPr anchor="b"/>
          <a:lstStyle>
            <a:lvl1pPr algn="l">
              <a:defRPr sz="3400">
                <a:solidFill>
                  <a:srgbClr val="0080BA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991618" y="1919475"/>
            <a:ext cx="3796781" cy="3152058"/>
          </a:xfrm>
        </p:spPr>
        <p:txBody>
          <a:bodyPr/>
          <a:lstStyle>
            <a:lvl1pPr marL="342900" indent="-342900">
              <a:spcAft>
                <a:spcPts val="400"/>
              </a:spcAft>
              <a:buFont typeface="Arial"/>
              <a:buChar char="•"/>
              <a:defRPr sz="2600" b="0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65650" cy="6858000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991100" y="5103060"/>
            <a:ext cx="3797300" cy="1387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EC7007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343420" y="4586067"/>
            <a:ext cx="3942671" cy="226105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400"/>
              </a:spcAft>
              <a:buNone/>
              <a:defRPr sz="26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347136" y="3556000"/>
            <a:ext cx="4013197" cy="922338"/>
          </a:xfr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355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95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51000"/>
            <a:ext cx="79502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 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881" r:id="rId2"/>
    <p:sldLayoutId id="2147484882" r:id="rId3"/>
    <p:sldLayoutId id="2147484883" r:id="rId4"/>
    <p:sldLayoutId id="2147484884" r:id="rId5"/>
    <p:sldLayoutId id="2147484885" r:id="rId6"/>
    <p:sldLayoutId id="2147484886" r:id="rId7"/>
    <p:sldLayoutId id="2147484887" r:id="rId8"/>
    <p:sldLayoutId id="2147484888" r:id="rId9"/>
    <p:sldLayoutId id="2147484889" r:id="rId10"/>
    <p:sldLayoutId id="2147484890" r:id="rId11"/>
    <p:sldLayoutId id="2147484891" r:id="rId12"/>
    <p:sldLayoutId id="2147484892" r:id="rId13"/>
    <p:sldLayoutId id="2147484893" r:id="rId14"/>
    <p:sldLayoutId id="2147484894" r:id="rId15"/>
    <p:sldLayoutId id="2147484877" r:id="rId16"/>
    <p:sldLayoutId id="2147484895" r:id="rId17"/>
    <p:sldLayoutId id="2147484896" r:id="rId18"/>
    <p:sldLayoutId id="2147484897" r:id="rId19"/>
    <p:sldLayoutId id="2147484898" r:id="rId20"/>
    <p:sldLayoutId id="2147484899" r:id="rId21"/>
    <p:sldLayoutId id="2147484878" r:id="rId22"/>
    <p:sldLayoutId id="2147484900" r:id="rId23"/>
    <p:sldLayoutId id="2147484901" r:id="rId24"/>
    <p:sldLayoutId id="2147484912" r:id="rId25"/>
    <p:sldLayoutId id="2147484902" r:id="rId26"/>
    <p:sldLayoutId id="2147484903" r:id="rId27"/>
    <p:sldLayoutId id="2147484879" r:id="rId28"/>
    <p:sldLayoutId id="2147484911" r:id="rId29"/>
    <p:sldLayoutId id="2147484909" r:id="rId30"/>
    <p:sldLayoutId id="2147484917" r:id="rId31"/>
    <p:sldLayoutId id="2147484930" r:id="rId32"/>
    <p:sldLayoutId id="2147484931" r:id="rId3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80BA"/>
          </a:solidFill>
          <a:latin typeface="Calibri"/>
          <a:ea typeface="ＭＳ Ｐゴシック" charset="0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80BA"/>
          </a:solidFill>
          <a:latin typeface="Calibri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80BA"/>
          </a:solidFill>
          <a:latin typeface="Calibri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80BA"/>
          </a:solidFill>
          <a:latin typeface="Calibri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80BA"/>
          </a:solidFill>
          <a:latin typeface="Calibri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D50000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D50000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D50000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D5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ts val="675"/>
        </a:spcBef>
        <a:spcAft>
          <a:spcPts val="1000"/>
        </a:spcAft>
        <a:buFont typeface="Arial" panose="020B0604020202020204" pitchFamily="34" charset="0"/>
        <a:buChar char="•"/>
        <a:defRPr sz="3300" kern="1200">
          <a:solidFill>
            <a:srgbClr val="505150"/>
          </a:solidFill>
          <a:latin typeface="Calibri"/>
          <a:ea typeface="ＭＳ Ｐゴシック" charset="0"/>
          <a:cs typeface="Verdana"/>
        </a:defRPr>
      </a:lvl1pPr>
      <a:lvl2pPr marL="676275" indent="-285750" algn="l" defTabSz="457200" rtl="0" eaLnBrk="0" fontAlgn="base" hangingPunct="0">
        <a:spcBef>
          <a:spcPct val="20000"/>
        </a:spcBef>
        <a:spcAft>
          <a:spcPts val="600"/>
        </a:spcAft>
        <a:buFont typeface="Lucida Grande"/>
        <a:buChar char="-"/>
        <a:defRPr sz="2900" kern="1200">
          <a:solidFill>
            <a:srgbClr val="505150"/>
          </a:solidFill>
          <a:latin typeface="Calibri"/>
          <a:ea typeface="ＭＳ Ｐゴシック" charset="0"/>
          <a:cs typeface="Verdana"/>
        </a:defRPr>
      </a:lvl2pPr>
      <a:lvl3pPr marL="9525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05150"/>
          </a:solidFill>
          <a:latin typeface="Calibri"/>
          <a:ea typeface="ＭＳ Ｐゴシック" charset="0"/>
          <a:cs typeface="Verdana"/>
        </a:defRPr>
      </a:lvl3pPr>
      <a:lvl4pPr marL="1223963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505150"/>
          </a:solidFill>
          <a:latin typeface="Calibri"/>
          <a:ea typeface="ＭＳ Ｐゴシック" charset="0"/>
          <a:cs typeface="Verdana"/>
        </a:defRPr>
      </a:lvl4pPr>
      <a:lvl5pPr marL="1493838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505150"/>
          </a:solidFill>
          <a:latin typeface="Calibri"/>
          <a:ea typeface="ＭＳ Ｐゴシック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404969" y="2124383"/>
            <a:ext cx="3667432" cy="429304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altLang="nl-NL" sz="2800" dirty="0" smtClean="0">
              <a:latin typeface="Calibri" panose="020F050202020403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altLang="nl-NL" sz="2800" b="1" dirty="0" smtClean="0">
                <a:solidFill>
                  <a:srgbClr val="ED7007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Meldpunt </a:t>
            </a:r>
            <a:br>
              <a:rPr lang="nl-NL" altLang="nl-NL" sz="2800" b="1" dirty="0" smtClean="0">
                <a:solidFill>
                  <a:srgbClr val="ED7007"/>
                </a:solidFill>
                <a:latin typeface="Calibri" panose="020F0502020204030204" pitchFamily="34" charset="0"/>
                <a:cs typeface="Verdana" panose="020B0604030504040204" pitchFamily="34" charset="0"/>
              </a:rPr>
            </a:br>
            <a:r>
              <a:rPr lang="nl-NL" altLang="nl-NL" sz="2800" b="1" dirty="0" smtClean="0">
                <a:solidFill>
                  <a:srgbClr val="ED7007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bijwerkingen</a:t>
            </a:r>
            <a:br>
              <a:rPr lang="nl-NL" altLang="nl-NL" sz="2800" b="1" dirty="0" smtClean="0">
                <a:solidFill>
                  <a:srgbClr val="ED7007"/>
                </a:solidFill>
                <a:latin typeface="Calibri" panose="020F0502020204030204" pitchFamily="34" charset="0"/>
                <a:cs typeface="Verdana" panose="020B0604030504040204" pitchFamily="34" charset="0"/>
              </a:rPr>
            </a:br>
            <a:endParaRPr lang="nl-NL" altLang="nl-NL" sz="2800" b="1" dirty="0" smtClean="0">
              <a:solidFill>
                <a:srgbClr val="ED7007"/>
              </a:solidFill>
              <a:latin typeface="Calibri" panose="020F050202020403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altLang="nl-NL" sz="2800" b="1" dirty="0">
                <a:solidFill>
                  <a:srgbClr val="ED7007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Kenniscentrum </a:t>
            </a:r>
            <a:r>
              <a:rPr lang="nl-NL" altLang="nl-NL" sz="2800" b="1" dirty="0" smtClean="0">
                <a:solidFill>
                  <a:srgbClr val="ED7007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   </a:t>
            </a:r>
            <a:br>
              <a:rPr lang="nl-NL" altLang="nl-NL" sz="2800" b="1" dirty="0" smtClean="0">
                <a:solidFill>
                  <a:srgbClr val="ED7007"/>
                </a:solidFill>
                <a:latin typeface="Calibri" panose="020F0502020204030204" pitchFamily="34" charset="0"/>
                <a:cs typeface="Verdana" panose="020B0604030504040204" pitchFamily="34" charset="0"/>
              </a:rPr>
            </a:br>
            <a:endParaRPr lang="nl-NL" altLang="nl-NL" sz="2800" b="1" dirty="0">
              <a:solidFill>
                <a:srgbClr val="ED7007"/>
              </a:solidFill>
              <a:latin typeface="Calibri" panose="020F050202020403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altLang="nl-NL" sz="2800" b="1" dirty="0">
                <a:solidFill>
                  <a:srgbClr val="ED7007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Onafhankelijke </a:t>
            </a:r>
            <a:r>
              <a:rPr lang="nl-NL" altLang="nl-NL" sz="2800" b="1" dirty="0" smtClean="0">
                <a:solidFill>
                  <a:srgbClr val="ED7007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/>
            </a:r>
            <a:br>
              <a:rPr lang="nl-NL" altLang="nl-NL" sz="2800" b="1" dirty="0" smtClean="0">
                <a:solidFill>
                  <a:srgbClr val="ED7007"/>
                </a:solidFill>
                <a:latin typeface="Calibri" panose="020F0502020204030204" pitchFamily="34" charset="0"/>
                <a:cs typeface="Verdana" panose="020B0604030504040204" pitchFamily="34" charset="0"/>
              </a:rPr>
            </a:br>
            <a:r>
              <a:rPr lang="nl-NL" altLang="nl-NL" sz="2800" b="1" dirty="0" smtClean="0">
                <a:solidFill>
                  <a:srgbClr val="ED7007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stichting</a:t>
            </a:r>
            <a:br>
              <a:rPr lang="nl-NL" altLang="nl-NL" sz="2800" b="1" dirty="0" smtClean="0">
                <a:solidFill>
                  <a:srgbClr val="ED7007"/>
                </a:solidFill>
                <a:latin typeface="Calibri" panose="020F0502020204030204" pitchFamily="34" charset="0"/>
                <a:cs typeface="Verdana" panose="020B0604030504040204" pitchFamily="34" charset="0"/>
              </a:rPr>
            </a:br>
            <a:endParaRPr lang="nl-NL" altLang="nl-NL" sz="2800" b="1" dirty="0" smtClean="0">
              <a:solidFill>
                <a:srgbClr val="ED7007"/>
              </a:solidFill>
              <a:latin typeface="Calibri" panose="020F050202020403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altLang="nl-NL" sz="2800" b="1" dirty="0" smtClean="0">
                <a:solidFill>
                  <a:srgbClr val="ED7007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Subsidie VWS CBG </a:t>
            </a:r>
            <a:r>
              <a:rPr lang="nl-NL" altLang="nl-NL" sz="2800" b="1" dirty="0" err="1" smtClean="0">
                <a:solidFill>
                  <a:srgbClr val="ED7007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CBGoverheid</a:t>
            </a:r>
            <a:endParaRPr lang="nl-NL" altLang="nl-NL" sz="2800" b="1" dirty="0">
              <a:solidFill>
                <a:srgbClr val="ED7007"/>
              </a:solidFill>
              <a:latin typeface="Calibri" panose="020F0502020204030204" pitchFamily="34" charset="0"/>
              <a:cs typeface="Verdana" panose="020B0604030504040204" pitchFamily="34" charset="0"/>
            </a:endParaRPr>
          </a:p>
        </p:txBody>
      </p:sp>
      <p:pic>
        <p:nvPicPr>
          <p:cNvPr id="4608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60" y="8878"/>
            <a:ext cx="3308406" cy="3329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42" y="4741934"/>
            <a:ext cx="3107145" cy="177596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1" y="329256"/>
            <a:ext cx="3979039" cy="117248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36" y="5908064"/>
            <a:ext cx="2390775" cy="809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2785" y="2437703"/>
            <a:ext cx="2387001" cy="26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17" y="696356"/>
            <a:ext cx="8860778" cy="51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75134" y="3226636"/>
            <a:ext cx="4405703" cy="1805086"/>
          </a:xfrm>
        </p:spPr>
        <p:txBody>
          <a:bodyPr/>
          <a:lstStyle/>
          <a:p>
            <a:pPr lvl="0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3600" dirty="0" smtClean="0"/>
              <a:t>Isotretinoïne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Valproïnezuur </a:t>
            </a:r>
            <a:r>
              <a:rPr lang="en-US" sz="3600" dirty="0" smtClean="0"/>
              <a:t>Cumarines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en-US" sz="3600" dirty="0" smtClean="0"/>
              <a:t>Mycofenolaatmofetil 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en-US" sz="3600" dirty="0" smtClean="0"/>
              <a:t>Misoprostol 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en-US" sz="3600" dirty="0" smtClean="0"/>
              <a:t>Cytostatica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b="1" dirty="0" smtClean="0"/>
              <a:t>….maar nog steeds </a:t>
            </a:r>
            <a:br>
              <a:rPr lang="nl-NL" sz="3600" b="1" dirty="0" smtClean="0"/>
            </a:br>
            <a:r>
              <a:rPr lang="nl-NL" sz="3600" b="1" dirty="0" smtClean="0"/>
              <a:t>veel onbekend</a:t>
            </a:r>
            <a:br>
              <a:rPr lang="nl-NL" sz="3600" b="1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820139" y="274387"/>
            <a:ext cx="50516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 smtClean="0">
                <a:solidFill>
                  <a:srgbClr val="FB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  <a:cs typeface="Verdana"/>
              </a:rPr>
              <a:t>Na softenon…..</a:t>
            </a:r>
            <a:endParaRPr lang="nl-NL" sz="6000" b="1" dirty="0">
              <a:solidFill>
                <a:srgbClr val="FBFF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095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4" t="7136" b="3435"/>
          <a:stretch/>
        </p:blipFill>
        <p:spPr>
          <a:xfrm flipH="1">
            <a:off x="7495507" y="-54001"/>
            <a:ext cx="1648493" cy="6912001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6"/>
          <a:stretch/>
        </p:blipFill>
        <p:spPr>
          <a:xfrm>
            <a:off x="0" y="-1"/>
            <a:ext cx="7502064" cy="6858001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992578" y="1322973"/>
            <a:ext cx="5151422" cy="223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solidFill>
                  <a:srgbClr val="D100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Zwangerschapsregister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D100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pREGnant</a:t>
            </a:r>
            <a:r>
              <a:rPr lang="nl-NL" sz="2800" dirty="0">
                <a:solidFill>
                  <a:srgbClr val="D100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800" dirty="0">
                <a:solidFill>
                  <a:srgbClr val="D100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800" dirty="0">
              <a:solidFill>
                <a:srgbClr val="D1007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381874" y="281493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3600" b="1" dirty="0">
              <a:solidFill>
                <a:srgbClr val="EC700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D100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Onderbouwen veiligheid en/of risico’s</a:t>
            </a:r>
            <a:r>
              <a:rPr lang="nl-NL" sz="3600" b="1" dirty="0">
                <a:solidFill>
                  <a:srgbClr val="EC70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3600" b="1" dirty="0">
                <a:solidFill>
                  <a:srgbClr val="EC70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600" b="1" dirty="0">
              <a:solidFill>
                <a:srgbClr val="EC700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72" y="2002185"/>
            <a:ext cx="8678487" cy="377597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60256" y="542698"/>
            <a:ext cx="49982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6000" b="1" dirty="0">
                <a:solidFill>
                  <a:srgbClr val="D1007B"/>
                </a:solidFill>
                <a:latin typeface="Calibri" panose="020F0502020204030204" pitchFamily="34" charset="0"/>
                <a:cs typeface="Verdana" panose="020B0604030504040204" pitchFamily="34" charset="0"/>
              </a:rPr>
              <a:t>Kenniscentrum</a:t>
            </a:r>
            <a:endParaRPr lang="nl-NL" sz="6000" dirty="0">
              <a:solidFill>
                <a:srgbClr val="D100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6" y="470647"/>
            <a:ext cx="7850855" cy="64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064029" y="989215"/>
            <a:ext cx="6822928" cy="40732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18" y="2286742"/>
            <a:ext cx="6743295" cy="171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6" y="470647"/>
            <a:ext cx="7850855" cy="64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030778" y="989215"/>
            <a:ext cx="6914368" cy="40732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098" y="1363288"/>
            <a:ext cx="4925168" cy="35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6" y="470647"/>
            <a:ext cx="7850855" cy="64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005840" y="989215"/>
            <a:ext cx="6939306" cy="40732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528" y="1413640"/>
            <a:ext cx="6483930" cy="34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4" name="Tijdelijke aanduiding voor afbeelding 4" descr="bcl keyvisual 1024x384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3622"/>
          <a:stretch>
            <a:fillRect/>
          </a:stretch>
        </p:blipFill>
        <p:spPr/>
      </p:pic>
      <p:sp>
        <p:nvSpPr>
          <p:cNvPr id="36" name="Titel 3"/>
          <p:cNvSpPr txBox="1">
            <a:spLocks/>
          </p:cNvSpPr>
          <p:nvPr/>
        </p:nvSpPr>
        <p:spPr bwMode="auto">
          <a:xfrm>
            <a:off x="488950" y="473075"/>
            <a:ext cx="4005263" cy="1955800"/>
          </a:xfrm>
          <a:prstGeom prst="rect">
            <a:avLst/>
          </a:prstGeom>
          <a:noFill/>
          <a:ln>
            <a:noFill/>
          </a:ln>
          <a:effectLst>
            <a:outerShdw blurRad="152400" dist="50800" dir="2700000" algn="tl" rotWithShape="0">
              <a:srgbClr val="80808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FBFFF7"/>
                </a:solidFill>
                <a:latin typeface="Calibri"/>
                <a:ea typeface="ＭＳ Ｐゴシック" charset="0"/>
                <a:cs typeface="Calibri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0BA"/>
                </a:solidFill>
                <a:latin typeface="Calibri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0BA"/>
                </a:solidFill>
                <a:latin typeface="Calibri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0BA"/>
                </a:solidFill>
                <a:latin typeface="Calibri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0BA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D50000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D50000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D50000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D5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Kerntaak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ijdelijke aanduiding voor tekst 2"/>
          <p:cNvSpPr txBox="1">
            <a:spLocks/>
          </p:cNvSpPr>
          <p:nvPr/>
        </p:nvSpPr>
        <p:spPr bwMode="auto">
          <a:xfrm>
            <a:off x="582228" y="3445723"/>
            <a:ext cx="7529685" cy="2536825"/>
          </a:xfrm>
          <a:prstGeom prst="rect">
            <a:avLst/>
          </a:prstGeom>
          <a:solidFill>
            <a:srgbClr val="1C8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90000"/>
              </a:lnSpc>
              <a:spcBef>
                <a:spcPts val="67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3300" kern="1200">
                <a:solidFill>
                  <a:srgbClr val="505150"/>
                </a:solidFill>
                <a:latin typeface="Calibri"/>
                <a:ea typeface="ＭＳ Ｐゴシック" charset="0"/>
                <a:cs typeface="Verdana"/>
              </a:defRPr>
            </a:lvl1pPr>
            <a:lvl2pPr marL="676275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Lucida Grande"/>
              <a:buChar char="-"/>
              <a:defRPr sz="2900" kern="1200">
                <a:solidFill>
                  <a:srgbClr val="505150"/>
                </a:solidFill>
                <a:latin typeface="Calibri"/>
                <a:ea typeface="ＭＳ Ｐゴシック" charset="0"/>
                <a:cs typeface="Verdana"/>
              </a:defRPr>
            </a:lvl2pPr>
            <a:lvl3pPr marL="9525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05150"/>
                </a:solidFill>
                <a:latin typeface="Calibri"/>
                <a:ea typeface="ＭＳ Ｐゴシック" charset="0"/>
                <a:cs typeface="Verdana"/>
              </a:defRPr>
            </a:lvl3pPr>
            <a:lvl4pPr marL="1223963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505150"/>
                </a:solidFill>
                <a:latin typeface="Calibri"/>
                <a:ea typeface="ＭＳ Ｐゴシック" charset="0"/>
                <a:cs typeface="Verdana"/>
              </a:defRPr>
            </a:lvl4pPr>
            <a:lvl5pPr marL="1493838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505150"/>
                </a:solidFill>
                <a:latin typeface="Calibri"/>
                <a:ea typeface="ＭＳ Ｐゴシック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altLang="nl-NL" sz="3600" dirty="0" smtClean="0">
                <a:solidFill>
                  <a:schemeClr val="bg1"/>
                </a:solidFill>
                <a:latin typeface="+mn-lt"/>
                <a:cs typeface="Verdana" panose="020B0604030504040204" pitchFamily="34" charset="0"/>
              </a:rPr>
              <a:t>Signaleren van risico’s van het gebruik van geneesmiddelen,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altLang="nl-NL" sz="3600" dirty="0" smtClean="0">
              <a:solidFill>
                <a:schemeClr val="bg1"/>
              </a:solidFill>
              <a:latin typeface="+mn-lt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altLang="nl-NL" sz="3600" dirty="0" smtClean="0">
                <a:solidFill>
                  <a:schemeClr val="bg1"/>
                </a:solidFill>
                <a:latin typeface="+mn-lt"/>
                <a:cs typeface="Verdana" panose="020B0604030504040204" pitchFamily="34" charset="0"/>
              </a:rPr>
              <a:t>en het verspreiden van kennis hierover</a:t>
            </a:r>
          </a:p>
        </p:txBody>
      </p:sp>
      <p:sp>
        <p:nvSpPr>
          <p:cNvPr id="6" name="Tijdelijke aanduiding voor tekst 2"/>
          <p:cNvSpPr txBox="1">
            <a:spLocks/>
          </p:cNvSpPr>
          <p:nvPr/>
        </p:nvSpPr>
        <p:spPr bwMode="auto">
          <a:xfrm>
            <a:off x="582228" y="4872037"/>
            <a:ext cx="8317338" cy="708525"/>
          </a:xfrm>
          <a:prstGeom prst="rect">
            <a:avLst/>
          </a:prstGeom>
          <a:solidFill>
            <a:srgbClr val="1C8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90000"/>
              </a:lnSpc>
              <a:spcBef>
                <a:spcPts val="67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3300" kern="1200">
                <a:solidFill>
                  <a:srgbClr val="505150"/>
                </a:solidFill>
                <a:latin typeface="Calibri"/>
                <a:ea typeface="ＭＳ Ｐゴシック" charset="0"/>
                <a:cs typeface="Verdana"/>
              </a:defRPr>
            </a:lvl1pPr>
            <a:lvl2pPr marL="676275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Lucida Grande"/>
              <a:buChar char="-"/>
              <a:defRPr sz="2900" kern="1200">
                <a:solidFill>
                  <a:srgbClr val="505150"/>
                </a:solidFill>
                <a:latin typeface="Calibri"/>
                <a:ea typeface="ＭＳ Ｐゴシック" charset="0"/>
                <a:cs typeface="Verdana"/>
              </a:defRPr>
            </a:lvl2pPr>
            <a:lvl3pPr marL="9525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05150"/>
                </a:solidFill>
                <a:latin typeface="Calibri"/>
                <a:ea typeface="ＭＳ Ｐゴシック" charset="0"/>
                <a:cs typeface="Verdana"/>
              </a:defRPr>
            </a:lvl3pPr>
            <a:lvl4pPr marL="1223963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505150"/>
                </a:solidFill>
                <a:latin typeface="Calibri"/>
                <a:ea typeface="ＭＳ Ｐゴシック" charset="0"/>
                <a:cs typeface="Verdana"/>
              </a:defRPr>
            </a:lvl4pPr>
            <a:lvl5pPr marL="1493838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505150"/>
                </a:solidFill>
                <a:latin typeface="Calibri"/>
                <a:ea typeface="ＭＳ Ｐゴシック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altLang="nl-NL" sz="3600" dirty="0" smtClean="0">
                <a:solidFill>
                  <a:schemeClr val="bg1"/>
                </a:solidFill>
                <a:latin typeface="+mn-lt"/>
                <a:cs typeface="Verdana" panose="020B0604030504040204" pitchFamily="34" charset="0"/>
              </a:rPr>
              <a:t>in de dagelijkse praktijk</a:t>
            </a:r>
          </a:p>
        </p:txBody>
      </p:sp>
      <p:sp>
        <p:nvSpPr>
          <p:cNvPr id="7" name="Tijdelijke aanduiding voor tekst 2"/>
          <p:cNvSpPr txBox="1">
            <a:spLocks/>
          </p:cNvSpPr>
          <p:nvPr/>
        </p:nvSpPr>
        <p:spPr bwMode="auto">
          <a:xfrm>
            <a:off x="582228" y="4641712"/>
            <a:ext cx="8317338" cy="938850"/>
          </a:xfrm>
          <a:prstGeom prst="rect">
            <a:avLst/>
          </a:prstGeom>
          <a:solidFill>
            <a:srgbClr val="1C8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90000"/>
              </a:lnSpc>
              <a:spcBef>
                <a:spcPts val="67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3300" kern="1200">
                <a:solidFill>
                  <a:srgbClr val="505150"/>
                </a:solidFill>
                <a:latin typeface="Calibri"/>
                <a:ea typeface="ＭＳ Ｐゴシック" charset="0"/>
                <a:cs typeface="Verdana"/>
              </a:defRPr>
            </a:lvl1pPr>
            <a:lvl2pPr marL="676275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Lucida Grande"/>
              <a:buChar char="-"/>
              <a:defRPr sz="2900" kern="1200">
                <a:solidFill>
                  <a:srgbClr val="505150"/>
                </a:solidFill>
                <a:latin typeface="Calibri"/>
                <a:ea typeface="ＭＳ Ｐゴシック" charset="0"/>
                <a:cs typeface="Verdana"/>
              </a:defRPr>
            </a:lvl2pPr>
            <a:lvl3pPr marL="9525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05150"/>
                </a:solidFill>
                <a:latin typeface="Calibri"/>
                <a:ea typeface="ＭＳ Ｐゴシック" charset="0"/>
                <a:cs typeface="Verdana"/>
              </a:defRPr>
            </a:lvl3pPr>
            <a:lvl4pPr marL="1223963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505150"/>
                </a:solidFill>
                <a:latin typeface="Calibri"/>
                <a:ea typeface="ＭＳ Ｐゴシック" charset="0"/>
                <a:cs typeface="Verdana"/>
              </a:defRPr>
            </a:lvl4pPr>
            <a:lvl5pPr marL="1493838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505150"/>
                </a:solidFill>
                <a:latin typeface="Calibri"/>
                <a:ea typeface="ＭＳ Ｐゴシック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altLang="nl-NL" sz="6600" b="1" dirty="0" smtClean="0">
                <a:solidFill>
                  <a:srgbClr val="ED7007"/>
                </a:solidFill>
                <a:latin typeface="+mn-lt"/>
                <a:cs typeface="Verdana" panose="020B0604030504040204" pitchFamily="34" charset="0"/>
              </a:rPr>
              <a:t>in de dagelijkse praktijk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86431" y="58835"/>
            <a:ext cx="8868792" cy="1130710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Zo’n 20 tot 25.000 meldingen per jaar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563885" y="1444169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BFFF7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rPr>
              <a:t>+ </a:t>
            </a:r>
            <a:r>
              <a:rPr lang="nl-NL" sz="2800" dirty="0" smtClean="0">
                <a:solidFill>
                  <a:srgbClr val="FBFFF7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rPr>
              <a:t>82 </a:t>
            </a:r>
            <a:r>
              <a:rPr lang="nl-NL" sz="2800" dirty="0">
                <a:solidFill>
                  <a:srgbClr val="FBFFF7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12" name="Tekstvak 7"/>
          <p:cNvSpPr txBox="1"/>
          <p:nvPr/>
        </p:nvSpPr>
        <p:spPr>
          <a:xfrm>
            <a:off x="5677501" y="4112039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>
                <a:solidFill>
                  <a:srgbClr val="FBFFF7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rPr>
              <a:t>+ </a:t>
            </a:r>
            <a:r>
              <a:rPr lang="nl-NL" sz="2800" dirty="0" smtClean="0">
                <a:solidFill>
                  <a:srgbClr val="FBFFF7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rPr>
              <a:t>6 </a:t>
            </a:r>
            <a:r>
              <a:rPr lang="nl-NL" sz="2800" dirty="0">
                <a:solidFill>
                  <a:srgbClr val="FBFFF7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14" name="Tekstvak 7"/>
          <p:cNvSpPr txBox="1"/>
          <p:nvPr/>
        </p:nvSpPr>
        <p:spPr>
          <a:xfrm>
            <a:off x="6104854" y="5172687"/>
            <a:ext cx="144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 smtClean="0">
                <a:solidFill>
                  <a:srgbClr val="FBFFF7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rPr>
              <a:t>+22 </a:t>
            </a:r>
            <a:r>
              <a:rPr lang="nl-NL" sz="2800" dirty="0">
                <a:solidFill>
                  <a:srgbClr val="FBFFF7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rPr>
              <a:t>%</a:t>
            </a:r>
          </a:p>
        </p:txBody>
      </p:sp>
      <p:graphicFrame>
        <p:nvGraphicFramePr>
          <p:cNvPr id="8" name="Grafiek 7"/>
          <p:cNvGraphicFramePr/>
          <p:nvPr>
            <p:extLst>
              <p:ext uri="{D42A27DB-BD31-4B8C-83A1-F6EECF244321}">
                <p14:modId xmlns:p14="http://schemas.microsoft.com/office/powerpoint/2010/main" val="1503318587"/>
              </p:ext>
            </p:extLst>
          </p:nvPr>
        </p:nvGraphicFramePr>
        <p:xfrm>
          <a:off x="941294" y="1247457"/>
          <a:ext cx="7591649" cy="4651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Rechte verbindingslijn 4"/>
          <p:cNvCxnSpPr/>
          <p:nvPr/>
        </p:nvCxnSpPr>
        <p:spPr>
          <a:xfrm flipV="1">
            <a:off x="1873624" y="2635624"/>
            <a:ext cx="5149117" cy="292249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V="1">
            <a:off x="1434353" y="3182471"/>
            <a:ext cx="5588388" cy="92956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1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156063" y="1274762"/>
            <a:ext cx="2743200" cy="4079876"/>
            <a:chOff x="2109" y="1384"/>
            <a:chExt cx="1728" cy="2570"/>
          </a:xfrm>
          <a:solidFill>
            <a:srgbClr val="ED7007"/>
          </a:solidFill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2109" y="1384"/>
              <a:ext cx="1728" cy="45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nl-NL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Kennis</a:t>
              </a:r>
              <a:endParaRPr lang="nl-NL" sz="36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2109" y="3502"/>
              <a:ext cx="1697" cy="452"/>
            </a:xfrm>
            <a:prstGeom prst="roundRect">
              <a:avLst>
                <a:gd name="adj" fmla="val 16667"/>
              </a:avLst>
            </a:prstGeom>
            <a:solidFill>
              <a:srgbClr val="ED70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nl-NL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Praktijk</a:t>
              </a:r>
              <a:endParaRPr lang="nl-NL" sz="36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9" name="Gekromde PIJL-LINKS 8"/>
          <p:cNvSpPr/>
          <p:nvPr/>
        </p:nvSpPr>
        <p:spPr>
          <a:xfrm>
            <a:off x="6307138" y="1290638"/>
            <a:ext cx="2247900" cy="4246562"/>
          </a:xfrm>
          <a:prstGeom prst="curvedLeftArrow">
            <a:avLst/>
          </a:prstGeom>
          <a:solidFill>
            <a:srgbClr val="0080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0" name="Gekromde PIJL-LINKS 9"/>
          <p:cNvSpPr/>
          <p:nvPr/>
        </p:nvSpPr>
        <p:spPr>
          <a:xfrm flipH="1" flipV="1">
            <a:off x="473075" y="1092200"/>
            <a:ext cx="2225675" cy="4262438"/>
          </a:xfrm>
          <a:prstGeom prst="curvedLeftArrow">
            <a:avLst/>
          </a:prstGeom>
          <a:solidFill>
            <a:srgbClr val="0080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788" t="23231" r="4724" b="16554"/>
          <a:stretch/>
        </p:blipFill>
        <p:spPr>
          <a:xfrm>
            <a:off x="0" y="-67841"/>
            <a:ext cx="9144000" cy="23907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868363" y="2199321"/>
            <a:ext cx="8240712" cy="1130300"/>
          </a:xfrm>
        </p:spPr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Belang kennis bijwerkingen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868363" y="3303636"/>
            <a:ext cx="7950200" cy="3006678"/>
          </a:xfrm>
        </p:spPr>
        <p:txBody>
          <a:bodyPr/>
          <a:lstStyle/>
          <a:p>
            <a:pPr marL="0" indent="0">
              <a:buNone/>
            </a:pPr>
            <a:r>
              <a:rPr lang="nl-NL" sz="2800" b="1" dirty="0" smtClean="0">
                <a:solidFill>
                  <a:srgbClr val="ED7007"/>
                </a:solidFill>
                <a:latin typeface="Calibri" panose="020F0502020204030204" pitchFamily="34" charset="0"/>
              </a:rPr>
              <a:t>Afweging bij voorschrijven</a:t>
            </a:r>
          </a:p>
          <a:p>
            <a:pPr marL="0" indent="0">
              <a:buNone/>
            </a:pPr>
            <a:r>
              <a:rPr lang="nl-NL" sz="2800" b="1" dirty="0" smtClean="0">
                <a:solidFill>
                  <a:srgbClr val="ED7007"/>
                </a:solidFill>
                <a:latin typeface="Calibri" panose="020F0502020204030204" pitchFamily="34" charset="0"/>
              </a:rPr>
              <a:t>Herkenning</a:t>
            </a:r>
          </a:p>
          <a:p>
            <a:pPr marL="0" indent="0">
              <a:buNone/>
            </a:pPr>
            <a:r>
              <a:rPr lang="nl-NL" sz="2800" b="1" dirty="0" smtClean="0">
                <a:solidFill>
                  <a:srgbClr val="ED7007"/>
                </a:solidFill>
                <a:latin typeface="Calibri" panose="020F0502020204030204" pitchFamily="34" charset="0"/>
              </a:rPr>
              <a:t>Voorkomen</a:t>
            </a:r>
          </a:p>
          <a:p>
            <a:pPr marL="0" indent="0">
              <a:buNone/>
            </a:pPr>
            <a:r>
              <a:rPr lang="nl-NL" sz="2800" b="1" dirty="0" smtClean="0">
                <a:solidFill>
                  <a:srgbClr val="ED7007"/>
                </a:solidFill>
                <a:latin typeface="Calibri" panose="020F0502020204030204" pitchFamily="34" charset="0"/>
              </a:rPr>
              <a:t>Behandeling</a:t>
            </a:r>
          </a:p>
          <a:p>
            <a:pPr marL="0" indent="0">
              <a:buNone/>
            </a:pPr>
            <a:r>
              <a:rPr lang="nl-NL" sz="2800" b="1" dirty="0" smtClean="0">
                <a:solidFill>
                  <a:srgbClr val="ED7007"/>
                </a:solidFill>
                <a:latin typeface="Calibri" panose="020F0502020204030204" pitchFamily="34" charset="0"/>
              </a:rPr>
              <a:t>Veranderen – medicatie stoppen</a:t>
            </a:r>
            <a:endParaRPr lang="nl-NL" sz="2800" b="1" dirty="0">
              <a:solidFill>
                <a:srgbClr val="ED7007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Afbeelding 4" descr="Logo bcl 100-10-3-16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6310313"/>
            <a:ext cx="1171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3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1467886" y="2028658"/>
            <a:ext cx="1576595" cy="1576595"/>
            <a:chOff x="-2666" y="155010"/>
            <a:chExt cx="1513110" cy="1513110"/>
          </a:xfrm>
          <a:solidFill>
            <a:srgbClr val="0080BA">
              <a:alpha val="68000"/>
            </a:srgbClr>
          </a:solidFill>
        </p:grpSpPr>
        <p:sp>
          <p:nvSpPr>
            <p:cNvPr id="15" name="Ovaal 14"/>
            <p:cNvSpPr/>
            <p:nvPr/>
          </p:nvSpPr>
          <p:spPr>
            <a:xfrm>
              <a:off x="-2666" y="155010"/>
              <a:ext cx="1513110" cy="1513110"/>
            </a:xfrm>
            <a:prstGeom prst="ellipse">
              <a:avLst/>
            </a:prstGeom>
            <a:solidFill>
              <a:srgbClr val="1C82B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al 4"/>
            <p:cNvSpPr/>
            <p:nvPr/>
          </p:nvSpPr>
          <p:spPr>
            <a:xfrm>
              <a:off x="291562" y="406411"/>
              <a:ext cx="944579" cy="94457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454" tIns="11430" rIns="62454" bIns="1143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NZ" sz="2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</a:t>
              </a:r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1318649" y="3708674"/>
            <a:ext cx="1597743" cy="1597743"/>
            <a:chOff x="1051870" y="-187891"/>
            <a:chExt cx="1513110" cy="1513110"/>
          </a:xfrm>
          <a:solidFill>
            <a:srgbClr val="0080BA">
              <a:alpha val="64000"/>
            </a:srgbClr>
          </a:solidFill>
        </p:grpSpPr>
        <p:sp>
          <p:nvSpPr>
            <p:cNvPr id="13" name="Ovaal 12"/>
            <p:cNvSpPr/>
            <p:nvPr/>
          </p:nvSpPr>
          <p:spPr>
            <a:xfrm>
              <a:off x="1051870" y="-187891"/>
              <a:ext cx="1513110" cy="1513110"/>
            </a:xfrm>
            <a:prstGeom prst="ellipse">
              <a:avLst/>
            </a:prstGeom>
            <a:solidFill>
              <a:srgbClr val="1C82B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al 6"/>
            <p:cNvSpPr/>
            <p:nvPr/>
          </p:nvSpPr>
          <p:spPr>
            <a:xfrm>
              <a:off x="1207567" y="266700"/>
              <a:ext cx="1304182" cy="66154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454" tIns="11430" rIns="62454" bIns="1143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NZ" sz="2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Publicaties</a:t>
              </a: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5101964" y="1053020"/>
            <a:ext cx="1682217" cy="1682217"/>
            <a:chOff x="3632751" y="8468"/>
            <a:chExt cx="1756612" cy="1756612"/>
          </a:xfrm>
          <a:solidFill>
            <a:srgbClr val="1C82B8"/>
          </a:solidFill>
        </p:grpSpPr>
        <p:sp>
          <p:nvSpPr>
            <p:cNvPr id="9" name="Ovaal 8"/>
            <p:cNvSpPr/>
            <p:nvPr/>
          </p:nvSpPr>
          <p:spPr>
            <a:xfrm>
              <a:off x="3632751" y="8468"/>
              <a:ext cx="1756612" cy="175661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al 10"/>
            <p:cNvSpPr/>
            <p:nvPr/>
          </p:nvSpPr>
          <p:spPr>
            <a:xfrm>
              <a:off x="3870930" y="303220"/>
              <a:ext cx="1291520" cy="10699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454" tIns="11430" rIns="62454" bIns="1143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NZ" sz="2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Bijgelicht</a:t>
              </a:r>
            </a:p>
          </p:txBody>
        </p:sp>
      </p:grpSp>
      <p:grpSp>
        <p:nvGrpSpPr>
          <p:cNvPr id="26" name="Groep 25"/>
          <p:cNvGrpSpPr/>
          <p:nvPr/>
        </p:nvGrpSpPr>
        <p:grpSpPr>
          <a:xfrm>
            <a:off x="2925246" y="4224060"/>
            <a:ext cx="1638751" cy="1638751"/>
            <a:chOff x="4724055" y="298541"/>
            <a:chExt cx="1513110" cy="1513110"/>
          </a:xfrm>
          <a:solidFill>
            <a:srgbClr val="0080BA">
              <a:alpha val="68000"/>
            </a:srgbClr>
          </a:solidFill>
        </p:grpSpPr>
        <p:sp>
          <p:nvSpPr>
            <p:cNvPr id="27" name="Ovaal 26"/>
            <p:cNvSpPr/>
            <p:nvPr/>
          </p:nvSpPr>
          <p:spPr>
            <a:xfrm>
              <a:off x="4724055" y="298541"/>
              <a:ext cx="1513110" cy="1513110"/>
            </a:xfrm>
            <a:prstGeom prst="ellipse">
              <a:avLst/>
            </a:prstGeom>
            <a:solidFill>
              <a:srgbClr val="1C82B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Ovaal 4"/>
            <p:cNvSpPr/>
            <p:nvPr/>
          </p:nvSpPr>
          <p:spPr>
            <a:xfrm>
              <a:off x="4958386" y="531047"/>
              <a:ext cx="985892" cy="10005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454" tIns="11430" rIns="62454" bIns="1143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NZ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Berichten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NZ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CBG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NZ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VWS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NZ" sz="15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RIVM</a:t>
              </a: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4698119" y="4410148"/>
            <a:ext cx="1452446" cy="1452446"/>
            <a:chOff x="5946263" y="150503"/>
            <a:chExt cx="1513110" cy="1513110"/>
          </a:xfrm>
          <a:solidFill>
            <a:srgbClr val="0080BA">
              <a:alpha val="64000"/>
            </a:srgbClr>
          </a:solidFill>
        </p:grpSpPr>
        <p:sp>
          <p:nvSpPr>
            <p:cNvPr id="30" name="Ovaal 29"/>
            <p:cNvSpPr/>
            <p:nvPr/>
          </p:nvSpPr>
          <p:spPr>
            <a:xfrm>
              <a:off x="5946263" y="150503"/>
              <a:ext cx="1513110" cy="1513110"/>
            </a:xfrm>
            <a:prstGeom prst="ellipse">
              <a:avLst/>
            </a:prstGeom>
            <a:solidFill>
              <a:srgbClr val="1C82B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al 6"/>
            <p:cNvSpPr/>
            <p:nvPr/>
          </p:nvSpPr>
          <p:spPr>
            <a:xfrm>
              <a:off x="6157003" y="417573"/>
              <a:ext cx="978968" cy="97896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454" tIns="11430" rIns="62454" bIns="1143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NZ" sz="33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TIS</a:t>
              </a:r>
            </a:p>
          </p:txBody>
        </p:sp>
      </p:grpSp>
      <p:grpSp>
        <p:nvGrpSpPr>
          <p:cNvPr id="32" name="Groep 31"/>
          <p:cNvGrpSpPr/>
          <p:nvPr/>
        </p:nvGrpSpPr>
        <p:grpSpPr>
          <a:xfrm>
            <a:off x="6344662" y="2244995"/>
            <a:ext cx="1626644" cy="1626644"/>
            <a:chOff x="7318884" y="179721"/>
            <a:chExt cx="1513110" cy="1513110"/>
          </a:xfrm>
          <a:solidFill>
            <a:srgbClr val="1C82B8"/>
          </a:solidFill>
        </p:grpSpPr>
        <p:sp>
          <p:nvSpPr>
            <p:cNvPr id="33" name="Ovaal 32"/>
            <p:cNvSpPr/>
            <p:nvPr/>
          </p:nvSpPr>
          <p:spPr>
            <a:xfrm>
              <a:off x="7318884" y="179721"/>
              <a:ext cx="1513110" cy="151311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4" name="Ovaal 8"/>
            <p:cNvSpPr/>
            <p:nvPr/>
          </p:nvSpPr>
          <p:spPr>
            <a:xfrm>
              <a:off x="7531238" y="491873"/>
              <a:ext cx="1088403" cy="8888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454" tIns="11430" rIns="62454" bIns="1143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NZ" sz="2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Helpdesk</a:t>
              </a:r>
            </a:p>
          </p:txBody>
        </p:sp>
      </p:grpSp>
      <p:grpSp>
        <p:nvGrpSpPr>
          <p:cNvPr id="7" name="Groep 6"/>
          <p:cNvGrpSpPr/>
          <p:nvPr/>
        </p:nvGrpSpPr>
        <p:grpSpPr>
          <a:xfrm>
            <a:off x="3169689" y="1053021"/>
            <a:ext cx="1730720" cy="1730719"/>
            <a:chOff x="2422263" y="251970"/>
            <a:chExt cx="1513110" cy="1513110"/>
          </a:xfrm>
          <a:solidFill>
            <a:srgbClr val="1C82B8">
              <a:alpha val="68000"/>
            </a:srgbClr>
          </a:solidFill>
        </p:grpSpPr>
        <p:sp>
          <p:nvSpPr>
            <p:cNvPr id="11" name="Ovaal 10"/>
            <p:cNvSpPr/>
            <p:nvPr/>
          </p:nvSpPr>
          <p:spPr>
            <a:xfrm>
              <a:off x="2422263" y="251970"/>
              <a:ext cx="1513110" cy="1513110"/>
            </a:xfrm>
            <a:prstGeom prst="ellipse">
              <a:avLst/>
            </a:prstGeom>
            <a:solidFill>
              <a:srgbClr val="1C82B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al 8"/>
            <p:cNvSpPr/>
            <p:nvPr/>
          </p:nvSpPr>
          <p:spPr>
            <a:xfrm>
              <a:off x="2575535" y="577911"/>
              <a:ext cx="1259254" cy="75603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454" tIns="11430" rIns="62454" bIns="1143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NZ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www.lareb.nl</a:t>
              </a:r>
            </a:p>
          </p:txBody>
        </p:sp>
      </p:grpSp>
      <p:grpSp>
        <p:nvGrpSpPr>
          <p:cNvPr id="38" name="Groep 37"/>
          <p:cNvGrpSpPr/>
          <p:nvPr/>
        </p:nvGrpSpPr>
        <p:grpSpPr>
          <a:xfrm>
            <a:off x="4272534" y="2063152"/>
            <a:ext cx="796814" cy="796814"/>
            <a:chOff x="2422263" y="251970"/>
            <a:chExt cx="1513110" cy="1513110"/>
          </a:xfrm>
          <a:solidFill>
            <a:srgbClr val="1C82B8"/>
          </a:solidFill>
        </p:grpSpPr>
        <p:sp>
          <p:nvSpPr>
            <p:cNvPr id="39" name="Ovaal 38"/>
            <p:cNvSpPr/>
            <p:nvPr/>
          </p:nvSpPr>
          <p:spPr>
            <a:xfrm>
              <a:off x="2422263" y="251970"/>
              <a:ext cx="1513110" cy="151311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0" name="Ovaal 8"/>
            <p:cNvSpPr/>
            <p:nvPr/>
          </p:nvSpPr>
          <p:spPr>
            <a:xfrm>
              <a:off x="2616818" y="597281"/>
              <a:ext cx="1123999" cy="7791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454" tIns="11430" rIns="62454" bIns="1143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NZ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FK</a:t>
              </a:r>
            </a:p>
          </p:txBody>
        </p:sp>
      </p:grp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3376613" y="3192084"/>
            <a:ext cx="2333625" cy="538127"/>
          </a:xfrm>
          <a:prstGeom prst="roundRect">
            <a:avLst>
              <a:gd name="adj" fmla="val 16667"/>
            </a:avLst>
          </a:prstGeom>
          <a:solidFill>
            <a:srgbClr val="ED70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0" tIns="35100" rIns="67500" bIns="35100" anchor="ctr">
            <a:spAutoFit/>
          </a:bodyPr>
          <a:lstStyle/>
          <a:p>
            <a:pPr algn="ctr" eaLnBrk="1" hangingPunct="1">
              <a:defRPr/>
            </a:pPr>
            <a:r>
              <a:rPr lang="nl-NL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Kennis</a:t>
            </a:r>
            <a:endParaRPr lang="nl-NL" sz="27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6" name="Afbeelding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31" y="1361990"/>
            <a:ext cx="928617" cy="928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7" name="Groep 36"/>
          <p:cNvGrpSpPr/>
          <p:nvPr/>
        </p:nvGrpSpPr>
        <p:grpSpPr>
          <a:xfrm>
            <a:off x="6344663" y="4011334"/>
            <a:ext cx="1398356" cy="1398356"/>
            <a:chOff x="3665260" y="-575086"/>
            <a:chExt cx="1756612" cy="1756612"/>
          </a:xfrm>
          <a:noFill/>
        </p:grpSpPr>
        <p:sp>
          <p:nvSpPr>
            <p:cNvPr id="41" name="Ovaal 40"/>
            <p:cNvSpPr/>
            <p:nvPr/>
          </p:nvSpPr>
          <p:spPr>
            <a:xfrm>
              <a:off x="3665260" y="-575086"/>
              <a:ext cx="1756612" cy="1756612"/>
            </a:xfrm>
            <a:prstGeom prst="ellipse">
              <a:avLst/>
            </a:prstGeom>
            <a:solidFill>
              <a:srgbClr val="1C82B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2" name="Ovaal 10"/>
            <p:cNvSpPr/>
            <p:nvPr/>
          </p:nvSpPr>
          <p:spPr>
            <a:xfrm>
              <a:off x="3742028" y="-217471"/>
              <a:ext cx="1603074" cy="10699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454" tIns="11430" rIns="62454" bIns="1143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NZ" sz="2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Onderwijs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9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760" y="1084006"/>
            <a:ext cx="4805374" cy="373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154" y="1188423"/>
            <a:ext cx="4629150" cy="427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063" y="4879517"/>
            <a:ext cx="2754091" cy="954107"/>
          </a:xfrm>
          <a:prstGeom prst="rect">
            <a:avLst/>
          </a:prstGeom>
          <a:solidFill>
            <a:srgbClr val="1C82B8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chemeClr val="bg1"/>
                </a:solidFill>
              </a:rPr>
              <a:t>4 x per jaar</a:t>
            </a:r>
          </a:p>
          <a:p>
            <a:pPr>
              <a:defRPr/>
            </a:pPr>
            <a:r>
              <a:rPr lang="nl-NL" sz="2800" b="1" dirty="0">
                <a:solidFill>
                  <a:schemeClr val="bg1"/>
                </a:solidFill>
              </a:rPr>
              <a:t>9.992 </a:t>
            </a:r>
            <a:r>
              <a:rPr lang="nl-NL" sz="2800" b="1" dirty="0" smtClean="0">
                <a:solidFill>
                  <a:schemeClr val="bg1"/>
                </a:solidFill>
              </a:rPr>
              <a:t>ontvangers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29" y="1096744"/>
            <a:ext cx="4371975" cy="437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2924024" y="5356570"/>
            <a:ext cx="2503326" cy="954107"/>
          </a:xfrm>
          <a:prstGeom prst="rect">
            <a:avLst/>
          </a:prstGeom>
          <a:solidFill>
            <a:srgbClr val="1C82B8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chemeClr val="bg1"/>
                </a:solidFill>
              </a:rPr>
              <a:t>2 x per jaar</a:t>
            </a:r>
          </a:p>
          <a:p>
            <a:pPr>
              <a:defRPr/>
            </a:pPr>
            <a:r>
              <a:rPr lang="nl-NL" sz="2800" b="1" dirty="0">
                <a:solidFill>
                  <a:schemeClr val="bg1"/>
                </a:solidFill>
              </a:rPr>
              <a:t>428 ontvangers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139368" y="5356569"/>
            <a:ext cx="2643293" cy="954107"/>
          </a:xfrm>
          <a:prstGeom prst="rect">
            <a:avLst/>
          </a:prstGeom>
          <a:solidFill>
            <a:srgbClr val="1C82B8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chemeClr val="bg1"/>
                </a:solidFill>
              </a:rPr>
              <a:t>2 x per jaar</a:t>
            </a:r>
          </a:p>
          <a:p>
            <a:pPr>
              <a:defRPr/>
            </a:pPr>
            <a:r>
              <a:rPr lang="nl-NL" sz="2800" b="1" dirty="0">
                <a:solidFill>
                  <a:schemeClr val="bg1"/>
                </a:solidFill>
              </a:rPr>
              <a:t>291 ontvangers</a:t>
            </a:r>
          </a:p>
        </p:txBody>
      </p:sp>
    </p:spTree>
    <p:extLst>
      <p:ext uri="{BB962C8B-B14F-4D97-AF65-F5344CB8AC3E}">
        <p14:creationId xmlns:p14="http://schemas.microsoft.com/office/powerpoint/2010/main" val="42803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4" y="72697"/>
            <a:ext cx="7850855" cy="64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75" y="601732"/>
            <a:ext cx="6846099" cy="406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18836" y="4123298"/>
            <a:ext cx="2715557" cy="2585323"/>
          </a:xfrm>
          <a:prstGeom prst="rect">
            <a:avLst/>
          </a:prstGeom>
          <a:gradFill flip="none" rotWithShape="1">
            <a:gsLst>
              <a:gs pos="0">
                <a:srgbClr val="97CBE3">
                  <a:tint val="66000"/>
                  <a:satMod val="160000"/>
                </a:srgbClr>
              </a:gs>
              <a:gs pos="50000">
                <a:srgbClr val="97CBE3">
                  <a:tint val="44500"/>
                  <a:satMod val="160000"/>
                </a:srgbClr>
              </a:gs>
              <a:gs pos="100000">
                <a:srgbClr val="97CBE3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b="1" dirty="0">
                <a:solidFill>
                  <a:schemeClr val="tx2"/>
                </a:solidFill>
              </a:rPr>
              <a:t>Websitebezoeken</a:t>
            </a:r>
          </a:p>
          <a:p>
            <a:pPr marL="257175" indent="-257175">
              <a:lnSpc>
                <a:spcPct val="150000"/>
              </a:lnSpc>
              <a:buFontTx/>
              <a:buAutoNum type="arabicPlain" startAt="2012"/>
              <a:defRPr/>
            </a:pPr>
            <a:r>
              <a:rPr lang="nl-NL" b="1" dirty="0">
                <a:solidFill>
                  <a:schemeClr val="tx2"/>
                </a:solidFill>
              </a:rPr>
              <a:t>        92.026</a:t>
            </a:r>
          </a:p>
          <a:p>
            <a:pPr marL="257175" indent="-257175">
              <a:lnSpc>
                <a:spcPct val="150000"/>
              </a:lnSpc>
              <a:buFontTx/>
              <a:buAutoNum type="arabicPlain" startAt="2012"/>
              <a:defRPr/>
            </a:pPr>
            <a:r>
              <a:rPr lang="nl-NL" b="1" dirty="0">
                <a:solidFill>
                  <a:schemeClr val="tx2"/>
                </a:solidFill>
              </a:rPr>
              <a:t>        226.484</a:t>
            </a:r>
          </a:p>
          <a:p>
            <a:pPr marL="257175" indent="-257175">
              <a:lnSpc>
                <a:spcPct val="150000"/>
              </a:lnSpc>
              <a:buFontTx/>
              <a:buAutoNum type="arabicPlain" startAt="2012"/>
              <a:defRPr/>
            </a:pPr>
            <a:r>
              <a:rPr lang="nl-NL" b="1" dirty="0">
                <a:solidFill>
                  <a:schemeClr val="tx2"/>
                </a:solidFill>
              </a:rPr>
              <a:t>        309.000</a:t>
            </a:r>
          </a:p>
          <a:p>
            <a:pPr marL="257175" indent="-257175">
              <a:lnSpc>
                <a:spcPct val="150000"/>
              </a:lnSpc>
              <a:buFontTx/>
              <a:buAutoNum type="arabicPlain" startAt="2012"/>
              <a:defRPr/>
            </a:pPr>
            <a:r>
              <a:rPr lang="nl-NL" b="1" dirty="0">
                <a:solidFill>
                  <a:schemeClr val="tx2"/>
                </a:solidFill>
              </a:rPr>
              <a:t>        478.000</a:t>
            </a:r>
          </a:p>
          <a:p>
            <a:pPr marL="257175" indent="-257175">
              <a:lnSpc>
                <a:spcPct val="150000"/>
              </a:lnSpc>
              <a:buFontTx/>
              <a:buAutoNum type="arabicPlain" startAt="2012"/>
              <a:defRPr/>
            </a:pPr>
            <a:r>
              <a:rPr lang="nl-NL" b="1" dirty="0">
                <a:solidFill>
                  <a:schemeClr val="tx2"/>
                </a:solidFill>
              </a:rPr>
              <a:t>        578.704</a:t>
            </a:r>
          </a:p>
        </p:txBody>
      </p:sp>
    </p:spTree>
    <p:extLst>
      <p:ext uri="{BB962C8B-B14F-4D97-AF65-F5344CB8AC3E}">
        <p14:creationId xmlns:p14="http://schemas.microsoft.com/office/powerpoint/2010/main" val="36836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el 1"/>
          <p:cNvSpPr>
            <a:spLocks noGrp="1"/>
          </p:cNvSpPr>
          <p:nvPr>
            <p:ph type="subTitle" idx="1"/>
          </p:nvPr>
        </p:nvSpPr>
        <p:spPr>
          <a:xfrm>
            <a:off x="1124793" y="3369469"/>
            <a:ext cx="7816906" cy="3355012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nl-NL" sz="7200" dirty="0"/>
              <a:t>		</a:t>
            </a:r>
            <a:r>
              <a:rPr lang="nl-NL" sz="7200" dirty="0" smtClean="0"/>
              <a:t>     </a:t>
            </a:r>
            <a:r>
              <a:rPr lang="nl-NL" sz="8600" b="1" dirty="0" smtClean="0"/>
              <a:t>Telefoon</a:t>
            </a:r>
            <a:r>
              <a:rPr lang="nl-NL" sz="8600" dirty="0"/>
              <a:t>			</a:t>
            </a:r>
            <a:r>
              <a:rPr lang="nl-NL" altLang="nl-NL" sz="8600" b="1" dirty="0" smtClean="0">
                <a:latin typeface="Calibri" panose="020F0502020204030204" pitchFamily="34" charset="0"/>
              </a:rPr>
              <a:t>GZB </a:t>
            </a:r>
            <a:r>
              <a:rPr lang="nl-NL" altLang="nl-NL" sz="8600" b="1" dirty="0">
                <a:latin typeface="Calibri" panose="020F0502020204030204" pitchFamily="34" charset="0"/>
              </a:rPr>
              <a:t>website </a:t>
            </a:r>
            <a:r>
              <a:rPr lang="nl-NL" altLang="nl-NL" sz="8600" b="1" dirty="0" smtClean="0">
                <a:latin typeface="Calibri" panose="020F0502020204030204" pitchFamily="34" charset="0"/>
              </a:rPr>
              <a:t>bezoeken</a:t>
            </a:r>
            <a:endParaRPr lang="nl-NL" altLang="nl-NL" sz="86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nl-NL" sz="8600" b="1" dirty="0" smtClean="0"/>
              <a:t>2012</a:t>
            </a:r>
            <a:r>
              <a:rPr lang="nl-NL" sz="8600" b="1" dirty="0"/>
              <a:t>		3.547						n.v.t.</a:t>
            </a:r>
          </a:p>
          <a:p>
            <a:pPr>
              <a:defRPr/>
            </a:pPr>
            <a:r>
              <a:rPr lang="nl-NL" sz="8600" b="1" dirty="0"/>
              <a:t>2013		2.923						</a:t>
            </a:r>
            <a:r>
              <a:rPr lang="nl-NL" sz="8600" b="1" dirty="0">
                <a:latin typeface="Calibri" panose="020F0502020204030204" pitchFamily="34" charset="0"/>
              </a:rPr>
              <a:t>30.545</a:t>
            </a:r>
            <a:r>
              <a:rPr lang="nl-NL" sz="8600" b="1" dirty="0"/>
              <a:t> </a:t>
            </a:r>
          </a:p>
          <a:p>
            <a:pPr marL="557213" indent="-557213">
              <a:buFont typeface="Arial" panose="020B0604020202020204" pitchFamily="34" charset="0"/>
              <a:buAutoNum type="arabicPlain" startAt="2014"/>
              <a:defRPr/>
            </a:pPr>
            <a:r>
              <a:rPr lang="nl-NL" sz="8600" b="1" dirty="0"/>
              <a:t>     	</a:t>
            </a:r>
            <a:r>
              <a:rPr lang="nl-NL" sz="8600" b="1" dirty="0" smtClean="0"/>
              <a:t>2.903</a:t>
            </a:r>
            <a:r>
              <a:rPr lang="nl-NL" sz="8600" b="1" dirty="0"/>
              <a:t>						</a:t>
            </a:r>
            <a:r>
              <a:rPr lang="nl-NL" altLang="nl-NL" sz="8600" b="1" dirty="0">
                <a:latin typeface="Calibri" panose="020F0502020204030204" pitchFamily="34" charset="0"/>
              </a:rPr>
              <a:t>58.000</a:t>
            </a:r>
            <a:endParaRPr lang="nl-NL" sz="8600" b="1" dirty="0"/>
          </a:p>
          <a:p>
            <a:pPr marL="557213" indent="-557213">
              <a:buFont typeface="Arial" panose="020B0604020202020204" pitchFamily="34" charset="0"/>
              <a:buAutoNum type="arabicPlain" startAt="2014"/>
              <a:defRPr/>
            </a:pPr>
            <a:r>
              <a:rPr lang="nl-NL" sz="8600" b="1" dirty="0"/>
              <a:t>       	2.527						</a:t>
            </a:r>
            <a:r>
              <a:rPr lang="nl-NL" altLang="nl-NL" sz="8600" b="1" dirty="0">
                <a:latin typeface="Calibri" panose="020F0502020204030204" pitchFamily="34" charset="0"/>
              </a:rPr>
              <a:t>64.004</a:t>
            </a:r>
          </a:p>
          <a:p>
            <a:pPr marL="557213" indent="-557213">
              <a:buFont typeface="Arial" panose="020B0604020202020204" pitchFamily="34" charset="0"/>
              <a:buAutoNum type="arabicPlain" startAt="2014"/>
              <a:defRPr/>
            </a:pPr>
            <a:r>
              <a:rPr lang="nl-NL" sz="8600" b="1" dirty="0"/>
              <a:t>       	2.200						69.455</a:t>
            </a:r>
          </a:p>
          <a:p>
            <a:pPr marL="385763" indent="-385763">
              <a:buFont typeface="Arial" panose="020B0604020202020204" pitchFamily="34" charset="0"/>
              <a:buAutoNum type="arabicPlain" startAt="2014"/>
              <a:defRPr/>
            </a:pPr>
            <a:endParaRPr lang="nl-NL" dirty="0" smtClean="0">
              <a:ea typeface="ＭＳ Ｐゴシック" charset="0"/>
            </a:endParaRPr>
          </a:p>
          <a:p>
            <a:pPr>
              <a:defRPr/>
            </a:pPr>
            <a:r>
              <a:rPr lang="en-GB" altLang="nl-NL" dirty="0" smtClean="0">
                <a:latin typeface="Calibri" panose="020F0502020204030204" pitchFamily="34" charset="0"/>
                <a:ea typeface="ＭＳ Ｐゴシック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43011" name="Tijdelijke aanduiding voor afbeelding 4" descr="pregnant voetjes 1024x384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" b="3502"/>
          <a:stretch>
            <a:fillRect/>
          </a:stretch>
        </p:blipFill>
        <p:spPr>
          <a:xfrm>
            <a:off x="0" y="819150"/>
            <a:ext cx="9164241" cy="2390775"/>
          </a:xfr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509713" y="1212056"/>
            <a:ext cx="3003947" cy="1466850"/>
          </a:xfrm>
          <a:effectLst>
            <a:outerShdw blurRad="152400" dist="50800" dir="2700000" algn="tl" rotWithShape="0">
              <a:srgbClr val="000000">
                <a:alpha val="29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erdana"/>
              </a:rPr>
              <a:t>TIS</a:t>
            </a:r>
            <a:b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erdana"/>
              </a:rPr>
            </a:b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Verdana"/>
            </a:endParaRPr>
          </a:p>
        </p:txBody>
      </p:sp>
      <p:sp>
        <p:nvSpPr>
          <p:cNvPr id="2" name="Tekstvak 1"/>
          <p:cNvSpPr txBox="1">
            <a:spLocks noChangeArrowheads="1"/>
          </p:cNvSpPr>
          <p:nvPr/>
        </p:nvSpPr>
        <p:spPr bwMode="auto">
          <a:xfrm>
            <a:off x="999915" y="6106355"/>
            <a:ext cx="2738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67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3300"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2900"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 charset="0"/>
              <a:buChar char="-"/>
              <a:defRPr sz="2000"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800" b="1" dirty="0">
                <a:solidFill>
                  <a:srgbClr val="D1007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8x per werkdag</a:t>
            </a:r>
          </a:p>
        </p:txBody>
      </p:sp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4582120" y="6106355"/>
            <a:ext cx="3104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67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3300"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2900"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 charset="0"/>
              <a:buChar char="-"/>
              <a:defRPr sz="2000"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50515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800" b="1" dirty="0">
                <a:solidFill>
                  <a:srgbClr val="D1007B"/>
                </a:solidFill>
              </a:rPr>
              <a:t>= 267x per werkdag</a:t>
            </a:r>
          </a:p>
        </p:txBody>
      </p:sp>
    </p:spTree>
    <p:extLst>
      <p:ext uri="{BB962C8B-B14F-4D97-AF65-F5344CB8AC3E}">
        <p14:creationId xmlns:p14="http://schemas.microsoft.com/office/powerpoint/2010/main" val="14261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cl ba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8004</TotalTime>
  <Words>283</Words>
  <Application>Microsoft Office PowerPoint</Application>
  <PresentationFormat>Diavoorstelling (4:3)</PresentationFormat>
  <Paragraphs>100</Paragraphs>
  <Slides>16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bcl basis</vt:lpstr>
      <vt:lpstr>PowerPoint-presentatie</vt:lpstr>
      <vt:lpstr>PowerPoint-presentatie</vt:lpstr>
      <vt:lpstr>Zo’n 20 tot 25.000 meldingen per jaar</vt:lpstr>
      <vt:lpstr>PowerPoint-presentatie</vt:lpstr>
      <vt:lpstr>Belang kennis bijwerkingen</vt:lpstr>
      <vt:lpstr>PowerPoint-presentatie</vt:lpstr>
      <vt:lpstr>PowerPoint-presentatie</vt:lpstr>
      <vt:lpstr>PowerPoint-presentatie</vt:lpstr>
      <vt:lpstr>TIS </vt:lpstr>
      <vt:lpstr>PowerPoint-presentatie</vt:lpstr>
      <vt:lpstr>  Isotretinoïne Valproïnezuur Cumarines Mycofenolaatmofetil  Misoprostol  Cytostatica  ….maar nog steeds  veel onbekend  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Beekhuis &amp; Holthuis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Seebke Holthuis</dc:creator>
  <cp:lastModifiedBy>Hofstad,  Cheriel</cp:lastModifiedBy>
  <cp:revision>502</cp:revision>
  <cp:lastPrinted>2016-09-06T10:28:11Z</cp:lastPrinted>
  <dcterms:created xsi:type="dcterms:W3CDTF">2011-01-25T15:12:18Z</dcterms:created>
  <dcterms:modified xsi:type="dcterms:W3CDTF">2017-09-29T10:38:29Z</dcterms:modified>
</cp:coreProperties>
</file>